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1" r:id="rId5"/>
    <p:sldId id="262" r:id="rId6"/>
    <p:sldId id="266" r:id="rId7"/>
    <p:sldId id="281" r:id="rId8"/>
    <p:sldId id="268" r:id="rId9"/>
    <p:sldId id="269" r:id="rId10"/>
    <p:sldId id="278" r:id="rId11"/>
    <p:sldId id="272" r:id="rId12"/>
    <p:sldId id="277" r:id="rId13"/>
    <p:sldId id="273" r:id="rId14"/>
    <p:sldId id="279" r:id="rId15"/>
    <p:sldId id="275" r:id="rId16"/>
    <p:sldId id="282" r:id="rId17"/>
    <p:sldId id="283" r:id="rId18"/>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4" autoAdjust="0"/>
    <p:restoredTop sz="94627" autoAdjust="0"/>
  </p:normalViewPr>
  <p:slideViewPr>
    <p:cSldViewPr>
      <p:cViewPr varScale="1">
        <p:scale>
          <a:sx n="103" d="100"/>
          <a:sy n="103" d="100"/>
        </p:scale>
        <p:origin x="-22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defTabSz="914378">
              <a:defRPr sz="1200"/>
            </a:lvl1pPr>
          </a:lstStyle>
          <a:p>
            <a:pPr>
              <a:defRPr/>
            </a:pPr>
            <a:endParaRPr lang="fr-FR"/>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defTabSz="914378">
              <a:defRPr sz="1200"/>
            </a:lvl1pPr>
          </a:lstStyle>
          <a:p>
            <a:pPr>
              <a:defRPr/>
            </a:pPr>
            <a:endParaRPr lang="fr-FR"/>
          </a:p>
        </p:txBody>
      </p:sp>
      <p:sp>
        <p:nvSpPr>
          <p:cNvPr id="2150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defTabSz="914378">
              <a:defRPr sz="1200"/>
            </a:lvl1pPr>
          </a:lstStyle>
          <a:p>
            <a:pPr>
              <a:defRPr/>
            </a:pPr>
            <a:endParaRPr lang="fr-FR"/>
          </a:p>
        </p:txBody>
      </p:sp>
      <p:sp>
        <p:nvSpPr>
          <p:cNvPr id="4103"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defTabSz="914378">
              <a:defRPr sz="1200"/>
            </a:lvl1pPr>
          </a:lstStyle>
          <a:p>
            <a:pPr>
              <a:defRPr/>
            </a:pPr>
            <a:fld id="{31130FC6-C5CF-4632-B73E-3D2D526D0ABF}"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pPr defTabSz="912813"/>
            <a:fld id="{C6D11E36-BC9D-4B7E-BEC1-1D9CAE3EB9EA}" type="slidenum">
              <a:rPr lang="fr-FR" smtClean="0"/>
              <a:pPr defTabSz="912813"/>
              <a:t>1</a:t>
            </a:fld>
            <a:endParaRPr lang="fr-FR"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79450" y="4714875"/>
            <a:ext cx="5438775" cy="4468813"/>
          </a:xfrm>
          <a:noFill/>
          <a:ln/>
        </p:spPr>
        <p:txBody>
          <a:bodyPr/>
          <a:lstStyle/>
          <a:p>
            <a:pPr eaLnBrk="1" hangingPunct="1"/>
            <a:endParaRPr lang="fr-F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31130FC6-C5CF-4632-B73E-3D2D526D0ABF}" type="slidenum">
              <a:rPr lang="fr-FR" smtClean="0"/>
              <a:pPr>
                <a:defRPr/>
              </a:pPr>
              <a:t>16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095DBFA-3293-40AA-BA2F-77442D2249D3}"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2F31A593-8631-4FC4-B240-74C1716ADE2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FBFF0B8-A053-4EA0-A877-82BB874E830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re et graphique ou organigramme hiérarchique">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graphique SmartArt 2"/>
          <p:cNvSpPr>
            <a:spLocks noGrp="1"/>
          </p:cNvSpPr>
          <p:nvPr>
            <p:ph type="dgm" idx="1"/>
          </p:nvPr>
        </p:nvSpPr>
        <p:spPr>
          <a:xfrm>
            <a:off x="457200" y="1600200"/>
            <a:ext cx="8229600" cy="4525963"/>
          </a:xfrm>
        </p:spPr>
        <p:txBody>
          <a:bodyPr/>
          <a:lstStyle/>
          <a:p>
            <a:pPr lvl="0"/>
            <a:endParaRPr lang="fr-F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5EF441C-B0A8-4B24-9D72-725C545A61DF}"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E922902B-0E81-459B-BC96-8F122568F91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35CDC2AF-9C9A-4BE9-A134-889E81C24E8E}"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564D1FB8-4ACA-4018-87A9-5D595963D629}"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920353B-7BF9-4A76-940D-8FA9979742F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CA911289-0739-46F6-ACBA-FC2CA4F3BE30}"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9DD6D25F-2A15-4327-BB2D-8E29EDA79D0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80786D1E-945D-4345-ADD2-654786F89DF0}"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3583F888-D2DD-42A5-A60E-B29D51C8AD3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685B5AFA-0F75-4E05-94F6-B62EF9047667}"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59695B6-A543-49B2-BA48-420228DB212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Espace réservé du numéro de diapositive 3"/>
          <p:cNvSpPr>
            <a:spLocks noGrp="1"/>
          </p:cNvSpPr>
          <p:nvPr>
            <p:ph type="sldNum" sz="quarter" idx="12"/>
          </p:nvPr>
        </p:nvSpPr>
        <p:spPr>
          <a:noFill/>
        </p:spPr>
        <p:txBody>
          <a:bodyPr/>
          <a:lstStyle/>
          <a:p>
            <a:fld id="{548A16A5-48BE-4ED0-851A-73B12C054A8C}" type="slidenum">
              <a:rPr lang="fr-FR" smtClean="0"/>
              <a:pPr/>
              <a:t>1</a:t>
            </a:fld>
            <a:endParaRPr lang="fr-FR" smtClean="0"/>
          </a:p>
        </p:txBody>
      </p:sp>
      <p:sp>
        <p:nvSpPr>
          <p:cNvPr id="2051" name="Rectangle 2"/>
          <p:cNvSpPr>
            <a:spLocks noChangeArrowheads="1"/>
          </p:cNvSpPr>
          <p:nvPr/>
        </p:nvSpPr>
        <p:spPr bwMode="auto">
          <a:xfrm>
            <a:off x="611188" y="836613"/>
            <a:ext cx="8348662" cy="2305050"/>
          </a:xfrm>
          <a:prstGeom prst="rect">
            <a:avLst/>
          </a:prstGeom>
          <a:noFill/>
          <a:ln w="9525">
            <a:noFill/>
            <a:miter lim="800000"/>
            <a:headEnd/>
            <a:tailEnd/>
          </a:ln>
        </p:spPr>
        <p:txBody>
          <a:bodyPr anchor="ctr"/>
          <a:lstStyle/>
          <a:p>
            <a:pPr algn="ctr"/>
            <a:r>
              <a:rPr lang="fr-FR" sz="3200" b="1" dirty="0">
                <a:solidFill>
                  <a:schemeClr val="accent2"/>
                </a:solidFill>
                <a:latin typeface="Verdana" pitchFamily="34" charset="0"/>
              </a:rPr>
              <a:t>R</a:t>
            </a:r>
            <a:r>
              <a:rPr lang="fr-FR" sz="3200" b="1" dirty="0">
                <a:solidFill>
                  <a:schemeClr val="accent2"/>
                </a:solidFill>
                <a:latin typeface="Verdana" pitchFamily="34" charset="0"/>
                <a:cs typeface="Times New Roman" pitchFamily="18" charset="0"/>
              </a:rPr>
              <a:t>É</a:t>
            </a:r>
            <a:r>
              <a:rPr lang="fr-FR" sz="3200" b="1" dirty="0">
                <a:solidFill>
                  <a:schemeClr val="accent2"/>
                </a:solidFill>
                <a:latin typeface="Verdana" pitchFamily="34" charset="0"/>
              </a:rPr>
              <a:t>GLEMENTATION RELATIVE AU COMPTE </a:t>
            </a:r>
            <a:r>
              <a:rPr lang="fr-FR" sz="3200" b="1" dirty="0">
                <a:solidFill>
                  <a:schemeClr val="accent2"/>
                </a:solidFill>
                <a:latin typeface="Verdana" pitchFamily="34" charset="0"/>
                <a:cs typeface="Times New Roman" pitchFamily="18" charset="0"/>
              </a:rPr>
              <a:t>É</a:t>
            </a:r>
            <a:r>
              <a:rPr lang="fr-FR" sz="3200" b="1" dirty="0">
                <a:solidFill>
                  <a:schemeClr val="accent2"/>
                </a:solidFill>
                <a:latin typeface="Verdana" pitchFamily="34" charset="0"/>
              </a:rPr>
              <a:t>PARGNE-TEMPS</a:t>
            </a:r>
          </a:p>
        </p:txBody>
      </p:sp>
      <p:sp>
        <p:nvSpPr>
          <p:cNvPr id="2052" name="Rectangle 3"/>
          <p:cNvSpPr>
            <a:spLocks noChangeArrowheads="1"/>
          </p:cNvSpPr>
          <p:nvPr/>
        </p:nvSpPr>
        <p:spPr bwMode="auto">
          <a:xfrm>
            <a:off x="1835150" y="2852738"/>
            <a:ext cx="5891213" cy="1169987"/>
          </a:xfrm>
          <a:prstGeom prst="rect">
            <a:avLst/>
          </a:prstGeom>
          <a:noFill/>
          <a:ln w="9525">
            <a:solidFill>
              <a:srgbClr val="FF3399"/>
            </a:solidFill>
            <a:miter lim="800000"/>
            <a:headEnd/>
            <a:tailEnd/>
          </a:ln>
        </p:spPr>
        <p:txBody>
          <a:bodyPr>
            <a:spAutoFit/>
          </a:bodyPr>
          <a:lstStyle/>
          <a:p>
            <a:pPr algn="ctr"/>
            <a:r>
              <a:rPr lang="fr-FR" sz="1400" b="1" dirty="0">
                <a:solidFill>
                  <a:srgbClr val="FF3399"/>
                </a:solidFill>
              </a:rPr>
              <a:t>Direction des ressources humaines</a:t>
            </a:r>
          </a:p>
          <a:p>
            <a:pPr algn="ctr"/>
            <a:r>
              <a:rPr lang="fr-FR" sz="1400" b="1" dirty="0">
                <a:solidFill>
                  <a:srgbClr val="FF3399"/>
                </a:solidFill>
              </a:rPr>
              <a:t>Sous-direction des personnels</a:t>
            </a:r>
          </a:p>
          <a:p>
            <a:pPr algn="ctr"/>
            <a:r>
              <a:rPr lang="fr-FR" sz="1400" b="1" dirty="0">
                <a:solidFill>
                  <a:srgbClr val="FF3399"/>
                </a:solidFill>
              </a:rPr>
              <a:t>Bureau des affaires générales, des études et des statuts</a:t>
            </a:r>
          </a:p>
          <a:p>
            <a:pPr algn="ctr"/>
            <a:r>
              <a:rPr lang="fr-FR" sz="1400" b="1" dirty="0">
                <a:solidFill>
                  <a:srgbClr val="FF3399"/>
                </a:solidFill>
              </a:rPr>
              <a:t/>
            </a:r>
            <a:br>
              <a:rPr lang="fr-FR" sz="1400" b="1" dirty="0">
                <a:solidFill>
                  <a:srgbClr val="FF3399"/>
                </a:solidFill>
              </a:rPr>
            </a:br>
            <a:r>
              <a:rPr lang="fr-FR" sz="1400" b="1" dirty="0" smtClean="0">
                <a:solidFill>
                  <a:srgbClr val="FF3399"/>
                </a:solidFill>
              </a:rPr>
              <a:t>DECEMBRE  2015</a:t>
            </a:r>
            <a:endParaRPr lang="fr-FR" sz="1400" b="1" dirty="0">
              <a:solidFill>
                <a:srgbClr val="FF33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4"/>
          <p:cNvSpPr>
            <a:spLocks noGrp="1"/>
          </p:cNvSpPr>
          <p:nvPr>
            <p:ph type="sldNum" sz="quarter" idx="12"/>
          </p:nvPr>
        </p:nvSpPr>
        <p:spPr>
          <a:noFill/>
        </p:spPr>
        <p:txBody>
          <a:bodyPr/>
          <a:lstStyle/>
          <a:p>
            <a:fld id="{7DDC06D1-9968-4BCA-8F2A-F85BEFC7905A}" type="slidenum">
              <a:rPr lang="fr-FR" smtClean="0"/>
              <a:pPr/>
              <a:t>10</a:t>
            </a:fld>
            <a:endParaRPr lang="fr-FR" smtClean="0"/>
          </a:p>
        </p:txBody>
      </p:sp>
      <p:sp>
        <p:nvSpPr>
          <p:cNvPr id="13315" name="Rectangle 3"/>
          <p:cNvSpPr>
            <a:spLocks noChangeArrowheads="1"/>
          </p:cNvSpPr>
          <p:nvPr/>
        </p:nvSpPr>
        <p:spPr bwMode="auto">
          <a:xfrm>
            <a:off x="1835150" y="549275"/>
            <a:ext cx="5400675" cy="854075"/>
          </a:xfrm>
          <a:prstGeom prst="rect">
            <a:avLst/>
          </a:prstGeom>
          <a:noFill/>
          <a:ln w="9525">
            <a:noFill/>
            <a:miter lim="800000"/>
            <a:headEnd/>
            <a:tailEnd/>
          </a:ln>
        </p:spPr>
        <p:txBody>
          <a:bodyPr>
            <a:spAutoFit/>
          </a:bodyPr>
          <a:lstStyle/>
          <a:p>
            <a:pPr algn="ctr">
              <a:spcBef>
                <a:spcPct val="50000"/>
              </a:spcBef>
            </a:pPr>
            <a:r>
              <a:rPr lang="fr-FR" sz="2000" b="1" u="sng">
                <a:solidFill>
                  <a:schemeClr val="accent2"/>
                </a:solidFill>
              </a:rPr>
              <a:t>Tarifs d’indemnisation </a:t>
            </a:r>
          </a:p>
          <a:p>
            <a:pPr algn="ctr">
              <a:spcBef>
                <a:spcPct val="50000"/>
              </a:spcBef>
            </a:pPr>
            <a:r>
              <a:rPr lang="fr-FR" sz="2000" b="1" u="sng">
                <a:solidFill>
                  <a:schemeClr val="accent2"/>
                </a:solidFill>
              </a:rPr>
              <a:t>et de prise en compte au sein de la RAFP</a:t>
            </a:r>
          </a:p>
        </p:txBody>
      </p:sp>
      <p:sp>
        <p:nvSpPr>
          <p:cNvPr id="13316" name="Text Box 4"/>
          <p:cNvSpPr txBox="1">
            <a:spLocks noChangeArrowheads="1"/>
          </p:cNvSpPr>
          <p:nvPr/>
        </p:nvSpPr>
        <p:spPr bwMode="auto">
          <a:xfrm>
            <a:off x="1476375" y="2852738"/>
            <a:ext cx="7416800" cy="366712"/>
          </a:xfrm>
          <a:prstGeom prst="rect">
            <a:avLst/>
          </a:prstGeom>
          <a:noFill/>
          <a:ln w="9525">
            <a:noFill/>
            <a:miter lim="800000"/>
            <a:headEnd/>
            <a:tailEnd/>
          </a:ln>
        </p:spPr>
        <p:txBody>
          <a:bodyPr>
            <a:spAutoFit/>
          </a:bodyPr>
          <a:lstStyle/>
          <a:p>
            <a:pPr>
              <a:spcBef>
                <a:spcPct val="50000"/>
              </a:spcBef>
            </a:pPr>
            <a:endParaRPr lang="fr-FR" b="1"/>
          </a:p>
        </p:txBody>
      </p:sp>
      <p:graphicFrame>
        <p:nvGraphicFramePr>
          <p:cNvPr id="27680" name="Group 32"/>
          <p:cNvGraphicFramePr>
            <a:graphicFrameLocks noGrp="1"/>
          </p:cNvGraphicFramePr>
          <p:nvPr>
            <p:ph/>
          </p:nvPr>
        </p:nvGraphicFramePr>
        <p:xfrm>
          <a:off x="1042988" y="1628775"/>
          <a:ext cx="6792912" cy="2773744"/>
        </p:xfrm>
        <a:graphic>
          <a:graphicData uri="http://schemas.openxmlformats.org/drawingml/2006/table">
            <a:tbl>
              <a:tblPr/>
              <a:tblGrid>
                <a:gridCol w="1441450"/>
                <a:gridCol w="2144712"/>
                <a:gridCol w="3206750"/>
              </a:tblGrid>
              <a:tr h="7254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accent2"/>
                          </a:solidFill>
                          <a:effectLst/>
                          <a:latin typeface="Arial" charset="0"/>
                        </a:rPr>
                        <a:t>Agent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accent2"/>
                          </a:solidFill>
                          <a:effectLst/>
                          <a:latin typeface="Arial" charset="0"/>
                        </a:rPr>
                        <a:t>Tarifs d’indemnisation</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accent2"/>
                          </a:solidFill>
                          <a:effectLst/>
                          <a:latin typeface="Arial" charset="0"/>
                        </a:rPr>
                        <a:t>Prise en compte au sein de la RAFP</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accent2"/>
                          </a:solidFill>
                          <a:effectLst/>
                          <a:latin typeface="Arial" charset="0"/>
                        </a:rPr>
                        <a:t>Catégorie A et assimilé</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smtClean="0">
                          <a:ln>
                            <a:noFill/>
                          </a:ln>
                          <a:solidFill>
                            <a:schemeClr val="accent2"/>
                          </a:solidFill>
                          <a:effectLst/>
                          <a:latin typeface="Arial" charset="0"/>
                        </a:rPr>
                        <a:t>125 €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chemeClr val="accent2"/>
                          </a:solidFill>
                          <a:effectLst/>
                          <a:latin typeface="Arial" charset="0"/>
                        </a:rPr>
                        <a:t>Un jour transféré équivaut à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dirty="0" smtClean="0">
                          <a:ln>
                            <a:noFill/>
                          </a:ln>
                          <a:solidFill>
                            <a:schemeClr val="accent2"/>
                          </a:solidFill>
                          <a:effectLst/>
                          <a:latin typeface="Arial" charset="0"/>
                        </a:rPr>
                        <a:t>119,89 points RAFP</a:t>
                      </a:r>
                      <a:endParaRPr kumimoji="0" lang="fr-FR" sz="1600" b="0" i="0" u="none" strike="noStrike" cap="none" normalizeH="0" baseline="0" dirty="0" smtClean="0">
                        <a:ln>
                          <a:noFill/>
                        </a:ln>
                        <a:solidFill>
                          <a:schemeClr val="accent2"/>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7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accent2"/>
                          </a:solidFill>
                          <a:effectLst/>
                          <a:latin typeface="Arial" charset="0"/>
                        </a:rPr>
                        <a:t>Catégorie B et assimilé</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smtClean="0">
                          <a:ln>
                            <a:noFill/>
                          </a:ln>
                          <a:solidFill>
                            <a:schemeClr val="accent2"/>
                          </a:solidFill>
                          <a:effectLst/>
                          <a:latin typeface="Arial" charset="0"/>
                        </a:rPr>
                        <a:t>80 €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chemeClr val="accent2"/>
                          </a:solidFill>
                          <a:effectLst/>
                          <a:latin typeface="Arial" charset="0"/>
                        </a:rPr>
                        <a:t>Un jour transféré équivaut à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dirty="0" smtClean="0">
                          <a:ln>
                            <a:noFill/>
                          </a:ln>
                          <a:solidFill>
                            <a:schemeClr val="accent2"/>
                          </a:solidFill>
                          <a:effectLst/>
                          <a:latin typeface="Arial" charset="0"/>
                        </a:rPr>
                        <a:t>76,73 points RAFP</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accent2"/>
                          </a:solidFill>
                          <a:effectLst/>
                          <a:latin typeface="Arial" charset="0"/>
                        </a:rPr>
                        <a:t>Catégorie C et assimilé</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smtClean="0">
                          <a:ln>
                            <a:noFill/>
                          </a:ln>
                          <a:solidFill>
                            <a:schemeClr val="accent2"/>
                          </a:solidFill>
                          <a:effectLst/>
                          <a:latin typeface="Arial" charset="0"/>
                        </a:rPr>
                        <a:t>65 €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chemeClr val="accent2"/>
                          </a:solidFill>
                          <a:effectLst/>
                          <a:latin typeface="Arial" charset="0"/>
                        </a:rPr>
                        <a:t>Un jour transféré équivaut à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smtClean="0">
                          <a:ln>
                            <a:noFill/>
                          </a:ln>
                          <a:solidFill>
                            <a:schemeClr val="accent2"/>
                          </a:solidFill>
                          <a:effectLst/>
                          <a:latin typeface="Arial" charset="0"/>
                        </a:rPr>
                        <a:t>62,34 points RAFP</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3"/>
          <p:cNvSpPr>
            <a:spLocks noGrp="1"/>
          </p:cNvSpPr>
          <p:nvPr>
            <p:ph type="sldNum" sz="quarter" idx="12"/>
          </p:nvPr>
        </p:nvSpPr>
        <p:spPr>
          <a:noFill/>
        </p:spPr>
        <p:txBody>
          <a:bodyPr/>
          <a:lstStyle/>
          <a:p>
            <a:fld id="{66FC109B-0587-416F-9747-84ADDBA406D9}" type="slidenum">
              <a:rPr lang="fr-FR" smtClean="0"/>
              <a:pPr/>
              <a:t>11</a:t>
            </a:fld>
            <a:endParaRPr lang="fr-FR" smtClean="0"/>
          </a:p>
        </p:txBody>
      </p:sp>
      <p:sp>
        <p:nvSpPr>
          <p:cNvPr id="16387"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16388" name="Rectangle 3"/>
          <p:cNvSpPr>
            <a:spLocks noChangeArrowheads="1"/>
          </p:cNvSpPr>
          <p:nvPr/>
        </p:nvSpPr>
        <p:spPr bwMode="auto">
          <a:xfrm>
            <a:off x="468313" y="1412875"/>
            <a:ext cx="8280400" cy="4741863"/>
          </a:xfrm>
          <a:prstGeom prst="rect">
            <a:avLst/>
          </a:prstGeom>
          <a:noFill/>
          <a:ln w="9525">
            <a:noFill/>
            <a:miter lim="800000"/>
            <a:headEnd/>
            <a:tailEnd/>
          </a:ln>
        </p:spPr>
        <p:txBody>
          <a:bodyPr/>
          <a:lstStyle/>
          <a:p>
            <a:pPr>
              <a:spcBef>
                <a:spcPct val="50000"/>
              </a:spcBef>
              <a:buClr>
                <a:schemeClr val="tx1"/>
              </a:buClr>
            </a:pPr>
            <a:endParaRPr lang="fr-FR" sz="2800">
              <a:solidFill>
                <a:schemeClr val="accent2"/>
              </a:solidFill>
            </a:endParaRPr>
          </a:p>
        </p:txBody>
      </p:sp>
      <p:sp>
        <p:nvSpPr>
          <p:cNvPr id="16389" name="Text Box 4"/>
          <p:cNvSpPr txBox="1">
            <a:spLocks noChangeArrowheads="1"/>
          </p:cNvSpPr>
          <p:nvPr/>
        </p:nvSpPr>
        <p:spPr bwMode="auto">
          <a:xfrm>
            <a:off x="468313" y="423863"/>
            <a:ext cx="8207375" cy="579437"/>
          </a:xfrm>
          <a:prstGeom prst="rect">
            <a:avLst/>
          </a:prstGeom>
          <a:noFill/>
          <a:ln w="9525">
            <a:noFill/>
            <a:miter lim="800000"/>
            <a:headEnd/>
            <a:tailEnd/>
          </a:ln>
        </p:spPr>
        <p:txBody>
          <a:bodyPr>
            <a:spAutoFit/>
          </a:bodyPr>
          <a:lstStyle/>
          <a:p>
            <a:r>
              <a:rPr lang="fr-FR" sz="3200" b="1" dirty="0" smtClean="0">
                <a:solidFill>
                  <a:schemeClr val="accent2"/>
                </a:solidFill>
              </a:rPr>
              <a:t>II </a:t>
            </a:r>
            <a:r>
              <a:rPr lang="fr-FR" sz="3200" b="1" dirty="0">
                <a:solidFill>
                  <a:schemeClr val="accent2"/>
                </a:solidFill>
              </a:rPr>
              <a:t>– </a:t>
            </a:r>
            <a:r>
              <a:rPr lang="fr-FR" sz="3200" b="1" dirty="0" smtClean="0">
                <a:solidFill>
                  <a:schemeClr val="accent2"/>
                </a:solidFill>
              </a:rPr>
              <a:t>Les modalités </a:t>
            </a:r>
            <a:r>
              <a:rPr lang="fr-FR" sz="3200" b="1" dirty="0">
                <a:solidFill>
                  <a:schemeClr val="accent2"/>
                </a:solidFill>
              </a:rPr>
              <a:t>de mise en œuvre</a:t>
            </a:r>
          </a:p>
        </p:txBody>
      </p:sp>
      <p:sp>
        <p:nvSpPr>
          <p:cNvPr id="16390" name="Rectangle 5"/>
          <p:cNvSpPr>
            <a:spLocks noChangeArrowheads="1"/>
          </p:cNvSpPr>
          <p:nvPr/>
        </p:nvSpPr>
        <p:spPr bwMode="auto">
          <a:xfrm>
            <a:off x="395288" y="1991530"/>
            <a:ext cx="8064500" cy="3616302"/>
          </a:xfrm>
          <a:prstGeom prst="rect">
            <a:avLst/>
          </a:prstGeom>
          <a:noFill/>
          <a:ln w="9525">
            <a:noFill/>
            <a:miter lim="800000"/>
            <a:headEnd/>
            <a:tailEnd/>
          </a:ln>
        </p:spPr>
        <p:txBody>
          <a:bodyPr lIns="558624" tIns="152352" bIns="76176" anchor="ctr">
            <a:spAutoFit/>
          </a:bodyPr>
          <a:lstStyle/>
          <a:p>
            <a:pPr algn="just">
              <a:spcAft>
                <a:spcPct val="50000"/>
              </a:spcAft>
              <a:buFontTx/>
              <a:buAutoNum type="arabicPeriod"/>
            </a:pPr>
            <a:r>
              <a:rPr lang="fr-FR" sz="2400" dirty="0">
                <a:solidFill>
                  <a:schemeClr val="accent2"/>
                </a:solidFill>
              </a:rPr>
              <a:t> Les modalités d’expression des choix de l’agent</a:t>
            </a:r>
          </a:p>
          <a:p>
            <a:pPr algn="just">
              <a:spcAft>
                <a:spcPct val="50000"/>
              </a:spcAft>
            </a:pPr>
            <a:r>
              <a:rPr lang="fr-FR" sz="2000" dirty="0">
                <a:solidFill>
                  <a:schemeClr val="accent2"/>
                </a:solidFill>
              </a:rPr>
              <a:t>L’agent doit remplir le formulaire d’alimentation et d’option et le transmettre, sous couvert de la voie hiérarchique, à son service gestionnaire </a:t>
            </a:r>
            <a:r>
              <a:rPr lang="fr-FR" sz="2000" u="sng" dirty="0">
                <a:solidFill>
                  <a:schemeClr val="accent2"/>
                </a:solidFill>
              </a:rPr>
              <a:t>au plus tard le 31 janvier</a:t>
            </a:r>
            <a:r>
              <a:rPr lang="fr-FR" sz="2000" dirty="0">
                <a:solidFill>
                  <a:schemeClr val="accent2"/>
                </a:solidFill>
              </a:rPr>
              <a:t> dans le cadre de la campagne d’alimentation annuelle. </a:t>
            </a:r>
          </a:p>
          <a:p>
            <a:pPr algn="just">
              <a:spcAft>
                <a:spcPct val="50000"/>
              </a:spcAft>
            </a:pPr>
            <a:r>
              <a:rPr lang="fr-FR" sz="2000" dirty="0" smtClean="0">
                <a:solidFill>
                  <a:schemeClr val="accent2"/>
                </a:solidFill>
              </a:rPr>
              <a:t>Si</a:t>
            </a:r>
            <a:r>
              <a:rPr lang="fr-FR" sz="2000" dirty="0">
                <a:solidFill>
                  <a:schemeClr val="accent2"/>
                </a:solidFill>
              </a:rPr>
              <a:t>, passé le délai du 31 janvier, l’agent n’a pas fait connaître sa décision d’alimenter son CET du reliquat des jours non pris au titre de l’année antérieure, ces jours sont définitivement perdus.</a:t>
            </a:r>
          </a:p>
          <a:p>
            <a:pPr algn="just">
              <a:spcAft>
                <a:spcPct val="50000"/>
              </a:spcAft>
            </a:pPr>
            <a:endParaRPr lang="fr-FR" sz="2400" dirty="0">
              <a:solidFill>
                <a:schemeClr val="accent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p:cNvSpPr>
            <a:spLocks noGrp="1"/>
          </p:cNvSpPr>
          <p:nvPr>
            <p:ph type="sldNum" sz="quarter" idx="12"/>
          </p:nvPr>
        </p:nvSpPr>
        <p:spPr>
          <a:noFill/>
        </p:spPr>
        <p:txBody>
          <a:bodyPr/>
          <a:lstStyle/>
          <a:p>
            <a:fld id="{0E0DFF41-FE84-45C4-99F5-A88B57A4186C}" type="slidenum">
              <a:rPr lang="fr-FR" smtClean="0"/>
              <a:pPr/>
              <a:t>12</a:t>
            </a:fld>
            <a:endParaRPr lang="fr-FR" smtClean="0"/>
          </a:p>
        </p:txBody>
      </p:sp>
      <p:sp>
        <p:nvSpPr>
          <p:cNvPr id="17411" name="Rectangle 2"/>
          <p:cNvSpPr>
            <a:spLocks noGrp="1" noChangeArrowheads="1"/>
          </p:cNvSpPr>
          <p:nvPr>
            <p:ph type="title"/>
          </p:nvPr>
        </p:nvSpPr>
        <p:spPr/>
        <p:txBody>
          <a:bodyPr/>
          <a:lstStyle/>
          <a:p>
            <a:r>
              <a:rPr lang="fr-FR" sz="3200" b="1" dirty="0" smtClean="0">
                <a:solidFill>
                  <a:schemeClr val="accent2"/>
                </a:solidFill>
              </a:rPr>
              <a:t>II – Les modalités de mise en œuvre</a:t>
            </a:r>
            <a:endParaRPr lang="fr-FR" sz="3200" b="1" dirty="0">
              <a:solidFill>
                <a:schemeClr val="accent2"/>
              </a:solidFill>
            </a:endParaRPr>
          </a:p>
        </p:txBody>
      </p:sp>
      <p:sp>
        <p:nvSpPr>
          <p:cNvPr id="17412" name="Rectangle 3"/>
          <p:cNvSpPr>
            <a:spLocks noGrp="1" noChangeArrowheads="1"/>
          </p:cNvSpPr>
          <p:nvPr>
            <p:ph type="body" idx="1"/>
          </p:nvPr>
        </p:nvSpPr>
        <p:spPr>
          <a:xfrm>
            <a:off x="457200" y="1600200"/>
            <a:ext cx="8229600" cy="3700463"/>
          </a:xfrm>
        </p:spPr>
        <p:txBody>
          <a:bodyPr/>
          <a:lstStyle/>
          <a:p>
            <a:pPr algn="just" eaLnBrk="1" hangingPunct="1">
              <a:lnSpc>
                <a:spcPct val="90000"/>
              </a:lnSpc>
              <a:buFontTx/>
              <a:buNone/>
            </a:pPr>
            <a:r>
              <a:rPr lang="fr-FR" sz="2200" smtClean="0">
                <a:solidFill>
                  <a:schemeClr val="accent2"/>
                </a:solidFill>
              </a:rPr>
              <a:t>	L’agent doit exercer les options (maintien en congés, indemnisation, versement à la RAFP) </a:t>
            </a:r>
            <a:r>
              <a:rPr lang="fr-FR" sz="2200" u="sng" smtClean="0">
                <a:solidFill>
                  <a:schemeClr val="accent2"/>
                </a:solidFill>
              </a:rPr>
              <a:t>pour tous les jours épargnés sur un CET supérieur à 20 jours.</a:t>
            </a:r>
            <a:endParaRPr lang="fr-FR" sz="2200" smtClean="0">
              <a:solidFill>
                <a:schemeClr val="accent2"/>
              </a:solidFill>
            </a:endParaRPr>
          </a:p>
          <a:p>
            <a:pPr algn="just" eaLnBrk="1" hangingPunct="1">
              <a:lnSpc>
                <a:spcPct val="90000"/>
              </a:lnSpc>
              <a:buFontTx/>
              <a:buNone/>
            </a:pPr>
            <a:endParaRPr lang="fr-FR" sz="2200" smtClean="0">
              <a:solidFill>
                <a:schemeClr val="accent2"/>
              </a:solidFill>
            </a:endParaRPr>
          </a:p>
          <a:p>
            <a:pPr algn="just" eaLnBrk="1" hangingPunct="1">
              <a:lnSpc>
                <a:spcPct val="90000"/>
              </a:lnSpc>
              <a:buFontTx/>
              <a:buNone/>
            </a:pPr>
            <a:r>
              <a:rPr lang="fr-FR" sz="2200" smtClean="0">
                <a:solidFill>
                  <a:schemeClr val="accent2"/>
                </a:solidFill>
              </a:rPr>
              <a:t>	</a:t>
            </a:r>
            <a:r>
              <a:rPr lang="fr-FR" sz="2200" u="sng" smtClean="0">
                <a:solidFill>
                  <a:schemeClr val="accent2"/>
                </a:solidFill>
              </a:rPr>
              <a:t>En l’absence de choix</a:t>
            </a:r>
            <a:r>
              <a:rPr lang="fr-FR" sz="2200" smtClean="0">
                <a:solidFill>
                  <a:schemeClr val="accent2"/>
                </a:solidFill>
              </a:rPr>
              <a:t>, tous les jours au-dessus de 20 seront automatiquement pris en compte au sein de la RAFP pour l’agent titulaire et indemnisés pour l’agent non titulaire.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3"/>
          <p:cNvSpPr>
            <a:spLocks noGrp="1"/>
          </p:cNvSpPr>
          <p:nvPr>
            <p:ph type="sldNum" sz="quarter" idx="12"/>
          </p:nvPr>
        </p:nvSpPr>
        <p:spPr>
          <a:noFill/>
        </p:spPr>
        <p:txBody>
          <a:bodyPr/>
          <a:lstStyle/>
          <a:p>
            <a:fld id="{C17C3E31-BC2B-4434-9C42-1BF3FEF75DCE}" type="slidenum">
              <a:rPr lang="fr-FR" smtClean="0"/>
              <a:pPr/>
              <a:t>13</a:t>
            </a:fld>
            <a:endParaRPr lang="fr-FR" smtClean="0"/>
          </a:p>
        </p:txBody>
      </p:sp>
      <p:sp>
        <p:nvSpPr>
          <p:cNvPr id="18435"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18436" name="Rectangle 3"/>
          <p:cNvSpPr>
            <a:spLocks noChangeArrowheads="1"/>
          </p:cNvSpPr>
          <p:nvPr/>
        </p:nvSpPr>
        <p:spPr bwMode="auto">
          <a:xfrm>
            <a:off x="1187450" y="1412875"/>
            <a:ext cx="7561263" cy="4741863"/>
          </a:xfrm>
          <a:prstGeom prst="rect">
            <a:avLst/>
          </a:prstGeom>
          <a:noFill/>
          <a:ln w="9525">
            <a:noFill/>
            <a:miter lim="800000"/>
            <a:headEnd/>
            <a:tailEnd/>
          </a:ln>
        </p:spPr>
        <p:txBody>
          <a:bodyPr/>
          <a:lstStyle/>
          <a:p>
            <a:pPr>
              <a:spcBef>
                <a:spcPct val="50000"/>
              </a:spcBef>
              <a:buClr>
                <a:schemeClr val="tx1"/>
              </a:buClr>
            </a:pPr>
            <a:endParaRPr lang="fr-FR" sz="2800">
              <a:solidFill>
                <a:schemeClr val="accent2"/>
              </a:solidFill>
            </a:endParaRPr>
          </a:p>
        </p:txBody>
      </p:sp>
      <p:sp>
        <p:nvSpPr>
          <p:cNvPr id="18437" name="Text Box 4"/>
          <p:cNvSpPr txBox="1">
            <a:spLocks noChangeArrowheads="1"/>
          </p:cNvSpPr>
          <p:nvPr/>
        </p:nvSpPr>
        <p:spPr bwMode="auto">
          <a:xfrm>
            <a:off x="468313" y="476250"/>
            <a:ext cx="8423275" cy="579438"/>
          </a:xfrm>
          <a:prstGeom prst="rect">
            <a:avLst/>
          </a:prstGeom>
          <a:noFill/>
          <a:ln w="9525">
            <a:noFill/>
            <a:miter lim="800000"/>
            <a:headEnd/>
            <a:tailEnd/>
          </a:ln>
        </p:spPr>
        <p:txBody>
          <a:bodyPr>
            <a:spAutoFit/>
          </a:bodyPr>
          <a:lstStyle/>
          <a:p>
            <a:r>
              <a:rPr lang="fr-FR" sz="3200" b="1" dirty="0" smtClean="0">
                <a:solidFill>
                  <a:schemeClr val="accent2"/>
                </a:solidFill>
              </a:rPr>
              <a:t>II – Les modalités de mise en œuvre</a:t>
            </a:r>
            <a:endParaRPr lang="fr-FR" sz="3200" b="1" dirty="0">
              <a:solidFill>
                <a:schemeClr val="accent2"/>
              </a:solidFill>
            </a:endParaRPr>
          </a:p>
        </p:txBody>
      </p:sp>
      <p:sp>
        <p:nvSpPr>
          <p:cNvPr id="18438" name="Rectangle 5"/>
          <p:cNvSpPr>
            <a:spLocks noChangeArrowheads="1"/>
          </p:cNvSpPr>
          <p:nvPr/>
        </p:nvSpPr>
        <p:spPr bwMode="auto">
          <a:xfrm>
            <a:off x="323850" y="2374683"/>
            <a:ext cx="8281988" cy="3400858"/>
          </a:xfrm>
          <a:prstGeom prst="rect">
            <a:avLst/>
          </a:prstGeom>
          <a:noFill/>
          <a:ln w="9525">
            <a:noFill/>
            <a:miter lim="800000"/>
            <a:headEnd/>
            <a:tailEnd/>
          </a:ln>
        </p:spPr>
        <p:txBody>
          <a:bodyPr lIns="558624" tIns="152352" bIns="76176" anchor="ctr">
            <a:spAutoFit/>
          </a:bodyPr>
          <a:lstStyle/>
          <a:p>
            <a:pPr algn="just">
              <a:buFontTx/>
              <a:buAutoNum type="arabicPeriod" startAt="2"/>
            </a:pPr>
            <a:r>
              <a:rPr lang="fr-FR" sz="2400" dirty="0">
                <a:solidFill>
                  <a:schemeClr val="accent2"/>
                </a:solidFill>
              </a:rPr>
              <a:t> Le traitement des </a:t>
            </a:r>
            <a:r>
              <a:rPr lang="fr-FR" sz="2400" dirty="0" smtClean="0">
                <a:solidFill>
                  <a:schemeClr val="accent2"/>
                </a:solidFill>
              </a:rPr>
              <a:t>formulaires d’alimentation du CET </a:t>
            </a:r>
            <a:r>
              <a:rPr lang="fr-FR" sz="2400" dirty="0">
                <a:solidFill>
                  <a:schemeClr val="accent2"/>
                </a:solidFill>
              </a:rPr>
              <a:t>par les services </a:t>
            </a:r>
            <a:r>
              <a:rPr lang="fr-FR" sz="2400" dirty="0" smtClean="0">
                <a:solidFill>
                  <a:schemeClr val="accent2"/>
                </a:solidFill>
              </a:rPr>
              <a:t>gestionnaires</a:t>
            </a:r>
            <a:endParaRPr lang="fr-FR" sz="2400" dirty="0">
              <a:solidFill>
                <a:schemeClr val="accent2"/>
              </a:solidFill>
            </a:endParaRPr>
          </a:p>
          <a:p>
            <a:pPr algn="just"/>
            <a:endParaRPr lang="fr-FR" sz="2400" dirty="0">
              <a:solidFill>
                <a:schemeClr val="accent2"/>
              </a:solidFill>
            </a:endParaRPr>
          </a:p>
          <a:p>
            <a:pPr algn="just"/>
            <a:r>
              <a:rPr lang="fr-FR" sz="2200" dirty="0" smtClean="0">
                <a:solidFill>
                  <a:schemeClr val="accent2"/>
                </a:solidFill>
              </a:rPr>
              <a:t>Il doit </a:t>
            </a:r>
            <a:r>
              <a:rPr lang="fr-FR" sz="2200" dirty="0">
                <a:solidFill>
                  <a:schemeClr val="accent2"/>
                </a:solidFill>
              </a:rPr>
              <a:t>être achevé au plus tard </a:t>
            </a:r>
            <a:r>
              <a:rPr lang="fr-FR" sz="2200" dirty="0" smtClean="0">
                <a:solidFill>
                  <a:schemeClr val="accent2"/>
                </a:solidFill>
              </a:rPr>
              <a:t>au </a:t>
            </a:r>
            <a:r>
              <a:rPr lang="fr-FR" sz="2200" u="sng" dirty="0" smtClean="0">
                <a:solidFill>
                  <a:schemeClr val="accent2"/>
                </a:solidFill>
              </a:rPr>
              <a:t>31 </a:t>
            </a:r>
            <a:r>
              <a:rPr lang="fr-FR" sz="2200" u="sng" dirty="0">
                <a:solidFill>
                  <a:schemeClr val="accent2"/>
                </a:solidFill>
              </a:rPr>
              <a:t>mars </a:t>
            </a:r>
            <a:r>
              <a:rPr lang="fr-FR" sz="2200" u="sng" dirty="0" smtClean="0">
                <a:solidFill>
                  <a:schemeClr val="accent2"/>
                </a:solidFill>
              </a:rPr>
              <a:t>2016.</a:t>
            </a:r>
            <a:endParaRPr lang="fr-FR" sz="2200" u="sng" dirty="0">
              <a:solidFill>
                <a:schemeClr val="accent2"/>
              </a:solidFill>
            </a:endParaRPr>
          </a:p>
          <a:p>
            <a:pPr algn="just"/>
            <a:endParaRPr lang="fr-FR" sz="2200" dirty="0">
              <a:solidFill>
                <a:schemeClr val="accent2"/>
              </a:solidFill>
            </a:endParaRPr>
          </a:p>
          <a:p>
            <a:endParaRPr lang="fr-FR" sz="2200" b="1" dirty="0">
              <a:solidFill>
                <a:schemeClr val="accent2"/>
              </a:solidFill>
            </a:endParaRPr>
          </a:p>
          <a:p>
            <a:endParaRPr lang="fr-FR" sz="2200" b="1" dirty="0">
              <a:solidFill>
                <a:schemeClr val="accent2"/>
              </a:solidFill>
            </a:endParaRPr>
          </a:p>
          <a:p>
            <a:endParaRPr lang="fr-FR" sz="2200" b="1" dirty="0">
              <a:solidFill>
                <a:schemeClr val="accent2"/>
              </a:solidFill>
            </a:endParaRPr>
          </a:p>
          <a:p>
            <a:endParaRPr lang="fr-FR" sz="2400" b="1" dirty="0">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5"/>
          <p:cNvSpPr>
            <a:spLocks noGrp="1"/>
          </p:cNvSpPr>
          <p:nvPr>
            <p:ph type="sldNum" sz="quarter" idx="12"/>
          </p:nvPr>
        </p:nvSpPr>
        <p:spPr>
          <a:noFill/>
        </p:spPr>
        <p:txBody>
          <a:bodyPr/>
          <a:lstStyle/>
          <a:p>
            <a:fld id="{850B15D8-9FE1-4604-B612-DE4ACA6FF2A1}" type="slidenum">
              <a:rPr lang="fr-FR" smtClean="0"/>
              <a:pPr/>
              <a:t>14</a:t>
            </a:fld>
            <a:endParaRPr lang="fr-FR" smtClean="0"/>
          </a:p>
        </p:txBody>
      </p:sp>
      <p:sp>
        <p:nvSpPr>
          <p:cNvPr id="19459" name="Rectangle 2"/>
          <p:cNvSpPr>
            <a:spLocks noGrp="1" noChangeArrowheads="1"/>
          </p:cNvSpPr>
          <p:nvPr>
            <p:ph type="title"/>
          </p:nvPr>
        </p:nvSpPr>
        <p:spPr/>
        <p:txBody>
          <a:bodyPr/>
          <a:lstStyle/>
          <a:p>
            <a:r>
              <a:rPr lang="fr-FR" sz="3200" b="1" dirty="0" smtClean="0">
                <a:solidFill>
                  <a:schemeClr val="accent2"/>
                </a:solidFill>
              </a:rPr>
              <a:t>II – Les modalités de mise en œuvre</a:t>
            </a:r>
            <a:endParaRPr lang="fr-FR" sz="3200" b="1" dirty="0">
              <a:solidFill>
                <a:schemeClr val="accent2"/>
              </a:solidFill>
            </a:endParaRPr>
          </a:p>
        </p:txBody>
      </p:sp>
      <p:sp>
        <p:nvSpPr>
          <p:cNvPr id="19460" name="Rectangle 3"/>
          <p:cNvSpPr>
            <a:spLocks noGrp="1" noChangeArrowheads="1"/>
          </p:cNvSpPr>
          <p:nvPr>
            <p:ph type="body" idx="1"/>
          </p:nvPr>
        </p:nvSpPr>
        <p:spPr>
          <a:xfrm>
            <a:off x="468313" y="1628775"/>
            <a:ext cx="8229600" cy="4525963"/>
          </a:xfrm>
        </p:spPr>
        <p:txBody>
          <a:bodyPr/>
          <a:lstStyle/>
          <a:p>
            <a:pPr eaLnBrk="1" hangingPunct="1">
              <a:buFontTx/>
              <a:buNone/>
            </a:pPr>
            <a:endParaRPr lang="fr-FR" sz="2400" b="1" smtClean="0">
              <a:solidFill>
                <a:schemeClr val="accent2"/>
              </a:solidFill>
            </a:endParaRPr>
          </a:p>
          <a:p>
            <a:pPr eaLnBrk="1" hangingPunct="1">
              <a:buFontTx/>
              <a:buNone/>
            </a:pPr>
            <a:r>
              <a:rPr lang="fr-FR" sz="2200" smtClean="0">
                <a:solidFill>
                  <a:schemeClr val="accent2"/>
                </a:solidFill>
              </a:rPr>
              <a:t>	L’indemnisation des jours détenus au titre d’un CET historique s’effectue en quatre versements annuels. </a:t>
            </a:r>
          </a:p>
          <a:p>
            <a:pPr eaLnBrk="1" hangingPunct="1">
              <a:buFontTx/>
              <a:buNone/>
            </a:pPr>
            <a:endParaRPr lang="fr-FR" sz="2200" smtClean="0">
              <a:solidFill>
                <a:schemeClr val="accent2"/>
              </a:solidFill>
            </a:endParaRPr>
          </a:p>
          <a:p>
            <a:pPr eaLnBrk="1" hangingPunct="1">
              <a:buFontTx/>
              <a:buNone/>
            </a:pPr>
            <a:r>
              <a:rPr lang="fr-FR" sz="2200" smtClean="0">
                <a:solidFill>
                  <a:schemeClr val="accent2"/>
                </a:solidFill>
              </a:rPr>
              <a:t>	Elle s’effectue en un seul versement pour les jours épargnés sur le CET pérenne. </a:t>
            </a:r>
          </a:p>
          <a:p>
            <a:pPr eaLnBrk="1" hangingPunct="1">
              <a:buFontTx/>
              <a:buNone/>
            </a:pPr>
            <a:endParaRPr lang="fr-FR" sz="2200" smtClean="0">
              <a:solidFill>
                <a:schemeClr val="accent2"/>
              </a:solidFill>
            </a:endParaRPr>
          </a:p>
          <a:p>
            <a:pPr eaLnBrk="1" hangingPunct="1">
              <a:buFontTx/>
              <a:buNone/>
            </a:pPr>
            <a:r>
              <a:rPr lang="fr-FR" sz="2200" smtClean="0">
                <a:solidFill>
                  <a:schemeClr val="accent2"/>
                </a:solidFill>
              </a:rPr>
              <a:t>	La RAFP est gérée directement par les services de paie.</a:t>
            </a:r>
          </a:p>
          <a:p>
            <a:pPr eaLnBrk="1" hangingPunct="1"/>
            <a:endParaRPr lang="fr-FR" sz="2200" smtClean="0">
              <a:solidFill>
                <a:schemeClr val="accent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3"/>
          <p:cNvSpPr>
            <a:spLocks noGrp="1"/>
          </p:cNvSpPr>
          <p:nvPr>
            <p:ph type="sldNum" sz="quarter" idx="12"/>
          </p:nvPr>
        </p:nvSpPr>
        <p:spPr>
          <a:noFill/>
        </p:spPr>
        <p:txBody>
          <a:bodyPr/>
          <a:lstStyle/>
          <a:p>
            <a:fld id="{06A27F61-647C-444F-B8ED-DBA4FE486E0D}" type="slidenum">
              <a:rPr lang="fr-FR" smtClean="0"/>
              <a:pPr/>
              <a:t>15</a:t>
            </a:fld>
            <a:endParaRPr lang="fr-FR" smtClean="0"/>
          </a:p>
        </p:txBody>
      </p:sp>
      <p:sp>
        <p:nvSpPr>
          <p:cNvPr id="20483"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20484" name="Rectangle 3"/>
          <p:cNvSpPr>
            <a:spLocks noChangeArrowheads="1"/>
          </p:cNvSpPr>
          <p:nvPr/>
        </p:nvSpPr>
        <p:spPr bwMode="auto">
          <a:xfrm>
            <a:off x="395288" y="1341438"/>
            <a:ext cx="8353425" cy="4741862"/>
          </a:xfrm>
          <a:prstGeom prst="rect">
            <a:avLst/>
          </a:prstGeom>
          <a:noFill/>
          <a:ln w="9525">
            <a:noFill/>
            <a:miter lim="800000"/>
            <a:headEnd/>
            <a:tailEnd/>
          </a:ln>
        </p:spPr>
        <p:txBody>
          <a:bodyPr/>
          <a:lstStyle/>
          <a:p>
            <a:pPr>
              <a:spcBef>
                <a:spcPct val="50000"/>
              </a:spcBef>
            </a:pPr>
            <a:endParaRPr lang="fr-FR" sz="2800">
              <a:solidFill>
                <a:schemeClr val="accent2"/>
              </a:solidFill>
            </a:endParaRPr>
          </a:p>
        </p:txBody>
      </p:sp>
      <p:sp>
        <p:nvSpPr>
          <p:cNvPr id="20485" name="Text Box 4"/>
          <p:cNvSpPr txBox="1">
            <a:spLocks noChangeArrowheads="1"/>
          </p:cNvSpPr>
          <p:nvPr/>
        </p:nvSpPr>
        <p:spPr bwMode="auto">
          <a:xfrm>
            <a:off x="539750" y="423863"/>
            <a:ext cx="8135938" cy="579437"/>
          </a:xfrm>
          <a:prstGeom prst="rect">
            <a:avLst/>
          </a:prstGeom>
          <a:noFill/>
          <a:ln w="9525">
            <a:noFill/>
            <a:miter lim="800000"/>
            <a:headEnd/>
            <a:tailEnd/>
          </a:ln>
        </p:spPr>
        <p:txBody>
          <a:bodyPr>
            <a:spAutoFit/>
          </a:bodyPr>
          <a:lstStyle/>
          <a:p>
            <a:r>
              <a:rPr lang="fr-FR" sz="3200" b="1" dirty="0" smtClean="0">
                <a:solidFill>
                  <a:schemeClr val="accent2"/>
                </a:solidFill>
              </a:rPr>
              <a:t>III – Le CET tout au long de l’année</a:t>
            </a:r>
            <a:endParaRPr lang="fr-FR" sz="3200" b="1" dirty="0">
              <a:solidFill>
                <a:schemeClr val="accent2"/>
              </a:solidFill>
            </a:endParaRPr>
          </a:p>
        </p:txBody>
      </p:sp>
      <p:sp>
        <p:nvSpPr>
          <p:cNvPr id="20486" name="Rectangle 5"/>
          <p:cNvSpPr>
            <a:spLocks noChangeArrowheads="1"/>
          </p:cNvSpPr>
          <p:nvPr/>
        </p:nvSpPr>
        <p:spPr bwMode="auto">
          <a:xfrm>
            <a:off x="684213" y="2011433"/>
            <a:ext cx="8066087" cy="2816083"/>
          </a:xfrm>
          <a:prstGeom prst="rect">
            <a:avLst/>
          </a:prstGeom>
          <a:noFill/>
          <a:ln w="9525">
            <a:noFill/>
            <a:miter lim="800000"/>
            <a:headEnd/>
            <a:tailEnd/>
          </a:ln>
        </p:spPr>
        <p:txBody>
          <a:bodyPr lIns="558624" tIns="152352" bIns="76176" anchor="ctr">
            <a:spAutoFit/>
          </a:bodyPr>
          <a:lstStyle/>
          <a:p>
            <a:pPr algn="just"/>
            <a:r>
              <a:rPr lang="fr-FR" sz="2400" u="sng" dirty="0">
                <a:solidFill>
                  <a:schemeClr val="accent2"/>
                </a:solidFill>
              </a:rPr>
              <a:t>Pour l’agent qui cesse définitivement ses fonctions</a:t>
            </a:r>
            <a:r>
              <a:rPr lang="fr-FR" sz="2400" dirty="0">
                <a:solidFill>
                  <a:schemeClr val="accent2"/>
                </a:solidFill>
              </a:rPr>
              <a:t> (admission à la retraite, démission, licenciement, révocation, fin de son contrat), le solde des jours épargnés sur son CET dont il a demandé l’indemnisation lui est versé à cette date. </a:t>
            </a:r>
          </a:p>
          <a:p>
            <a:pPr algn="just"/>
            <a:endParaRPr lang="fr-FR" sz="2400" dirty="0">
              <a:solidFill>
                <a:schemeClr val="accent2"/>
              </a:solidFill>
            </a:endParaRPr>
          </a:p>
          <a:p>
            <a:endParaRPr lang="fr-FR" sz="2400" dirty="0">
              <a:solidFill>
                <a:schemeClr val="accent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5"/>
          <p:cNvSpPr>
            <a:spLocks noGrp="1"/>
          </p:cNvSpPr>
          <p:nvPr>
            <p:ph type="sldNum" sz="quarter" idx="12"/>
          </p:nvPr>
        </p:nvSpPr>
        <p:spPr>
          <a:noFill/>
        </p:spPr>
        <p:txBody>
          <a:bodyPr/>
          <a:lstStyle/>
          <a:p>
            <a:fld id="{F6FEE79C-73A5-4B84-8E4D-D45E4AF7903F}" type="slidenum">
              <a:rPr lang="fr-FR" smtClean="0"/>
              <a:pPr/>
              <a:t>16</a:t>
            </a:fld>
            <a:endParaRPr lang="fr-FR" smtClean="0"/>
          </a:p>
        </p:txBody>
      </p:sp>
      <p:sp>
        <p:nvSpPr>
          <p:cNvPr id="15363" name="Rectangle 2"/>
          <p:cNvSpPr>
            <a:spLocks noGrp="1" noChangeArrowheads="1"/>
          </p:cNvSpPr>
          <p:nvPr>
            <p:ph type="title"/>
          </p:nvPr>
        </p:nvSpPr>
        <p:spPr/>
        <p:txBody>
          <a:bodyPr/>
          <a:lstStyle/>
          <a:p>
            <a:pPr algn="l" eaLnBrk="1" hangingPunct="1"/>
            <a:r>
              <a:rPr lang="fr-FR" sz="3200" b="1" dirty="0" smtClean="0">
                <a:solidFill>
                  <a:schemeClr val="accent2"/>
                </a:solidFill>
              </a:rPr>
              <a:t>III </a:t>
            </a:r>
            <a:r>
              <a:rPr lang="fr-FR" sz="3200" b="1" dirty="0" smtClean="0">
                <a:solidFill>
                  <a:schemeClr val="accent2"/>
                </a:solidFill>
              </a:rPr>
              <a:t>– Le CET tout au long de l’année</a:t>
            </a:r>
          </a:p>
        </p:txBody>
      </p:sp>
      <p:sp>
        <p:nvSpPr>
          <p:cNvPr id="15364" name="Rectangle 3"/>
          <p:cNvSpPr>
            <a:spLocks noGrp="1" noChangeArrowheads="1"/>
          </p:cNvSpPr>
          <p:nvPr>
            <p:ph type="body" idx="1"/>
          </p:nvPr>
        </p:nvSpPr>
        <p:spPr/>
        <p:txBody>
          <a:bodyPr/>
          <a:lstStyle/>
          <a:p>
            <a:pPr algn="just" eaLnBrk="1" hangingPunct="1">
              <a:buFontTx/>
              <a:buNone/>
            </a:pPr>
            <a:r>
              <a:rPr lang="fr-FR" sz="2800" dirty="0" smtClean="0">
                <a:solidFill>
                  <a:schemeClr val="accent2"/>
                </a:solidFill>
              </a:rPr>
              <a:t>	A tout moment, le fonctionnaire peut utiliser sous forme de congé les jours stockés sur le CET sous réserve des règles de dépôt des congés dans les services.</a:t>
            </a:r>
          </a:p>
          <a:p>
            <a:pPr algn="just" eaLnBrk="1" hangingPunct="1">
              <a:buFontTx/>
              <a:buNone/>
            </a:pPr>
            <a:r>
              <a:rPr lang="fr-FR" sz="2800" dirty="0" smtClean="0">
                <a:solidFill>
                  <a:schemeClr val="accent2"/>
                </a:solidFill>
              </a:rPr>
              <a:t>	Lorsque l’agent cumule des jours CET avec des congés annuels ou des RTT, il peut s’absenter plus de 31 jours consécutifs sous réserve des besoins du service. Cette disposition est soumise à l’avis du supérieur hiérarchique.</a:t>
            </a: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a:p>
            <a:pPr algn="just" eaLnBrk="1" hangingPunct="1">
              <a:buFontTx/>
              <a:buNone/>
            </a:pPr>
            <a:endParaRPr lang="fr-FR" sz="2800" dirty="0" smtClean="0">
              <a:solidFill>
                <a:schemeClr val="accent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b="1" dirty="0" smtClean="0">
                <a:solidFill>
                  <a:schemeClr val="accent2"/>
                </a:solidFill>
              </a:rPr>
              <a:t>III – Le CET tout au long de l’année</a:t>
            </a:r>
            <a:endParaRPr lang="fr-FR" sz="3200" dirty="0"/>
          </a:p>
        </p:txBody>
      </p:sp>
      <p:sp>
        <p:nvSpPr>
          <p:cNvPr id="3" name="Espace réservé du contenu 2"/>
          <p:cNvSpPr>
            <a:spLocks noGrp="1"/>
          </p:cNvSpPr>
          <p:nvPr>
            <p:ph idx="1"/>
          </p:nvPr>
        </p:nvSpPr>
        <p:spPr/>
        <p:txBody>
          <a:bodyPr/>
          <a:lstStyle/>
          <a:p>
            <a:pPr algn="just">
              <a:buNone/>
            </a:pPr>
            <a:r>
              <a:rPr lang="fr-FR" sz="2800" dirty="0" smtClean="0">
                <a:solidFill>
                  <a:schemeClr val="accent2"/>
                </a:solidFill>
              </a:rPr>
              <a:t>	Dans toute la mesure du possible, les personnels cessant définitivement leurs fonctions au cours de l’année doivent remplir le formulaire d’alimentation </a:t>
            </a:r>
            <a:r>
              <a:rPr lang="fr-FR" sz="2800" u="sng" dirty="0" smtClean="0">
                <a:solidFill>
                  <a:schemeClr val="accent2"/>
                </a:solidFill>
              </a:rPr>
              <a:t>au plus tard le </a:t>
            </a:r>
            <a:br>
              <a:rPr lang="fr-FR" sz="2800" u="sng" dirty="0" smtClean="0">
                <a:solidFill>
                  <a:schemeClr val="accent2"/>
                </a:solidFill>
              </a:rPr>
            </a:br>
            <a:r>
              <a:rPr lang="fr-FR" sz="2800" u="sng" dirty="0" smtClean="0">
                <a:solidFill>
                  <a:schemeClr val="accent2"/>
                </a:solidFill>
              </a:rPr>
              <a:t>31 janvier</a:t>
            </a:r>
            <a:r>
              <a:rPr lang="fr-FR" sz="2800" dirty="0" smtClean="0">
                <a:solidFill>
                  <a:schemeClr val="accent2"/>
                </a:solidFill>
              </a:rPr>
              <a:t> dans le cadre de la campagne d’alimentation annuelle.</a:t>
            </a:r>
          </a:p>
          <a:p>
            <a:endParaRPr lang="fr-FR" dirty="0"/>
          </a:p>
        </p:txBody>
      </p:sp>
      <p:sp>
        <p:nvSpPr>
          <p:cNvPr id="4" name="Espace réservé du numéro de diapositive 3"/>
          <p:cNvSpPr>
            <a:spLocks noGrp="1"/>
          </p:cNvSpPr>
          <p:nvPr>
            <p:ph type="sldNum" sz="quarter" idx="12"/>
          </p:nvPr>
        </p:nvSpPr>
        <p:spPr/>
        <p:txBody>
          <a:bodyPr/>
          <a:lstStyle/>
          <a:p>
            <a:pPr>
              <a:defRPr/>
            </a:pPr>
            <a:fld id="{35CDC2AF-9C9A-4BE9-A134-889E81C24E8E}" type="slidenum">
              <a:rPr lang="fr-FR" smtClean="0"/>
              <a:pPr>
                <a:defRPr/>
              </a:pPr>
              <a:t>17</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numéro de diapositive 3"/>
          <p:cNvSpPr>
            <a:spLocks noGrp="1"/>
          </p:cNvSpPr>
          <p:nvPr>
            <p:ph type="sldNum" sz="quarter" idx="12"/>
          </p:nvPr>
        </p:nvSpPr>
        <p:spPr>
          <a:noFill/>
        </p:spPr>
        <p:txBody>
          <a:bodyPr/>
          <a:lstStyle/>
          <a:p>
            <a:fld id="{8AA055B3-77C1-4B09-A89B-4FD087961FD4}" type="slidenum">
              <a:rPr lang="fr-FR" smtClean="0"/>
              <a:pPr/>
              <a:t>2</a:t>
            </a:fld>
            <a:endParaRPr lang="fr-FR" smtClean="0"/>
          </a:p>
        </p:txBody>
      </p:sp>
      <p:sp>
        <p:nvSpPr>
          <p:cNvPr id="3075" name="Rectangle 2"/>
          <p:cNvSpPr>
            <a:spLocks noChangeArrowheads="1"/>
          </p:cNvSpPr>
          <p:nvPr/>
        </p:nvSpPr>
        <p:spPr bwMode="auto">
          <a:xfrm>
            <a:off x="1042988" y="0"/>
            <a:ext cx="7129462" cy="1219200"/>
          </a:xfrm>
          <a:prstGeom prst="rect">
            <a:avLst/>
          </a:prstGeom>
          <a:noFill/>
          <a:ln w="9525">
            <a:noFill/>
            <a:miter lim="800000"/>
            <a:headEnd/>
            <a:tailEnd/>
          </a:ln>
        </p:spPr>
        <p:txBody>
          <a:bodyPr anchor="ctr"/>
          <a:lstStyle/>
          <a:p>
            <a:pPr algn="ctr">
              <a:tabLst>
                <a:tab pos="1798638" algn="l"/>
              </a:tabLst>
            </a:pPr>
            <a:r>
              <a:rPr lang="fr-FR" sz="3200" b="1" dirty="0">
                <a:solidFill>
                  <a:schemeClr val="accent2"/>
                </a:solidFill>
                <a:latin typeface="Verdana" pitchFamily="34" charset="0"/>
              </a:rPr>
              <a:t>INTRODUCTION</a:t>
            </a:r>
          </a:p>
        </p:txBody>
      </p:sp>
      <p:sp>
        <p:nvSpPr>
          <p:cNvPr id="3076" name="Text Box 3"/>
          <p:cNvSpPr txBox="1">
            <a:spLocks noChangeArrowheads="1"/>
          </p:cNvSpPr>
          <p:nvPr/>
        </p:nvSpPr>
        <p:spPr bwMode="auto">
          <a:xfrm>
            <a:off x="468313" y="2060575"/>
            <a:ext cx="8207375" cy="3421063"/>
          </a:xfrm>
          <a:prstGeom prst="rect">
            <a:avLst/>
          </a:prstGeom>
          <a:noFill/>
          <a:ln w="9525">
            <a:noFill/>
            <a:miter lim="800000"/>
            <a:headEnd/>
            <a:tailEnd/>
          </a:ln>
        </p:spPr>
        <p:txBody>
          <a:bodyPr/>
          <a:lstStyle/>
          <a:p>
            <a:pPr algn="just">
              <a:spcBef>
                <a:spcPct val="50000"/>
              </a:spcBef>
            </a:pPr>
            <a:r>
              <a:rPr lang="fr-FR" sz="2000">
                <a:solidFill>
                  <a:schemeClr val="accent2"/>
                </a:solidFill>
              </a:rPr>
              <a:t>Les dispositions relatives au CET sont applicables, aux termes de l’article 2 du décret n° 2002-634 du 29 avril 2002 modifié portant création du compte épargne-temps dans la fonction publique et dans la magistrature, aux agents </a:t>
            </a:r>
            <a:r>
              <a:rPr lang="fr-FR" sz="2000" u="sng">
                <a:solidFill>
                  <a:schemeClr val="accent2"/>
                </a:solidFill>
              </a:rPr>
              <a:t>titulaires</a:t>
            </a:r>
            <a:r>
              <a:rPr lang="fr-FR" sz="2000">
                <a:solidFill>
                  <a:schemeClr val="accent2"/>
                </a:solidFill>
              </a:rPr>
              <a:t> et </a:t>
            </a:r>
            <a:r>
              <a:rPr lang="fr-FR" sz="2000" u="sng">
                <a:solidFill>
                  <a:schemeClr val="accent2"/>
                </a:solidFill>
              </a:rPr>
              <a:t>non titulaires</a:t>
            </a:r>
            <a:r>
              <a:rPr lang="fr-FR" sz="2000">
                <a:solidFill>
                  <a:schemeClr val="accent2"/>
                </a:solidFill>
              </a:rPr>
              <a:t> exerçant leurs fonctions au sein des administrations et des établissements publics à caractère administratif de l’Etat qui sont employés de manière continue et ont </a:t>
            </a:r>
            <a:r>
              <a:rPr lang="fr-FR" sz="2000" u="sng">
                <a:solidFill>
                  <a:schemeClr val="accent2"/>
                </a:solidFill>
              </a:rPr>
              <a:t>accompli au moins une année de service</a:t>
            </a:r>
            <a:r>
              <a:rPr lang="fr-FR" sz="2000">
                <a:solidFill>
                  <a:schemeClr val="accent2"/>
                </a:solidFill>
              </a:rPr>
              <a:t>.</a:t>
            </a:r>
          </a:p>
          <a:p>
            <a:pPr algn="just">
              <a:spcBef>
                <a:spcPct val="50000"/>
              </a:spcBef>
            </a:pPr>
            <a:r>
              <a:rPr lang="fr-FR" sz="2000">
                <a:solidFill>
                  <a:schemeClr val="accent2"/>
                </a:solidFill>
              </a:rPr>
              <a:t> </a:t>
            </a:r>
          </a:p>
          <a:p>
            <a:pPr>
              <a:spcBef>
                <a:spcPct val="50000"/>
              </a:spcBef>
              <a:buFontTx/>
              <a:buChar char="•"/>
            </a:pPr>
            <a:endParaRPr lang="fr-FR" sz="2000">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3"/>
          <p:cNvSpPr>
            <a:spLocks noGrp="1"/>
          </p:cNvSpPr>
          <p:nvPr>
            <p:ph type="sldNum" sz="quarter" idx="12"/>
          </p:nvPr>
        </p:nvSpPr>
        <p:spPr>
          <a:noFill/>
        </p:spPr>
        <p:txBody>
          <a:bodyPr/>
          <a:lstStyle/>
          <a:p>
            <a:fld id="{BC7FA70B-0666-41AB-91EF-516DB90AADF2}" type="slidenum">
              <a:rPr lang="fr-FR" smtClean="0"/>
              <a:pPr/>
              <a:t>3</a:t>
            </a:fld>
            <a:endParaRPr lang="fr-FR" smtClean="0"/>
          </a:p>
        </p:txBody>
      </p:sp>
      <p:sp>
        <p:nvSpPr>
          <p:cNvPr id="4099" name="Rectangle 2"/>
          <p:cNvSpPr>
            <a:spLocks noChangeArrowheads="1"/>
          </p:cNvSpPr>
          <p:nvPr/>
        </p:nvSpPr>
        <p:spPr bwMode="auto">
          <a:xfrm>
            <a:off x="1042988" y="0"/>
            <a:ext cx="7273925" cy="1219200"/>
          </a:xfrm>
          <a:prstGeom prst="rect">
            <a:avLst/>
          </a:prstGeom>
          <a:noFill/>
          <a:ln w="9525">
            <a:noFill/>
            <a:miter lim="800000"/>
            <a:headEnd/>
            <a:tailEnd/>
          </a:ln>
        </p:spPr>
        <p:txBody>
          <a:bodyPr anchor="ctr"/>
          <a:lstStyle/>
          <a:p>
            <a:pPr algn="ctr">
              <a:tabLst>
                <a:tab pos="1798638" algn="l"/>
              </a:tabLst>
            </a:pPr>
            <a:r>
              <a:rPr lang="fr-FR" sz="3200" b="1" dirty="0">
                <a:solidFill>
                  <a:schemeClr val="accent2"/>
                </a:solidFill>
                <a:latin typeface="Verdana" pitchFamily="34" charset="0"/>
              </a:rPr>
              <a:t>INTRODUCTION</a:t>
            </a:r>
          </a:p>
        </p:txBody>
      </p:sp>
      <p:sp>
        <p:nvSpPr>
          <p:cNvPr id="4100" name="Text Box 3"/>
          <p:cNvSpPr txBox="1">
            <a:spLocks noChangeArrowheads="1"/>
          </p:cNvSpPr>
          <p:nvPr/>
        </p:nvSpPr>
        <p:spPr bwMode="auto">
          <a:xfrm>
            <a:off x="1547813" y="2420938"/>
            <a:ext cx="6948487" cy="3276600"/>
          </a:xfrm>
          <a:prstGeom prst="rect">
            <a:avLst/>
          </a:prstGeom>
          <a:noFill/>
          <a:ln w="9525">
            <a:noFill/>
            <a:miter lim="800000"/>
            <a:headEnd/>
            <a:tailEnd/>
          </a:ln>
        </p:spPr>
        <p:txBody>
          <a:bodyPr/>
          <a:lstStyle/>
          <a:p>
            <a:pPr>
              <a:spcBef>
                <a:spcPct val="50000"/>
              </a:spcBef>
            </a:pPr>
            <a:endParaRPr lang="fr-FR" sz="2400" b="1">
              <a:solidFill>
                <a:schemeClr val="accent2"/>
              </a:solidFill>
            </a:endParaRPr>
          </a:p>
        </p:txBody>
      </p:sp>
      <p:sp>
        <p:nvSpPr>
          <p:cNvPr id="4101" name="Text Box 4"/>
          <p:cNvSpPr txBox="1">
            <a:spLocks noChangeArrowheads="1"/>
          </p:cNvSpPr>
          <p:nvPr/>
        </p:nvSpPr>
        <p:spPr bwMode="auto">
          <a:xfrm>
            <a:off x="900113" y="1989138"/>
            <a:ext cx="7632700" cy="3938587"/>
          </a:xfrm>
          <a:prstGeom prst="rect">
            <a:avLst/>
          </a:prstGeom>
          <a:noFill/>
          <a:ln w="9525">
            <a:noFill/>
            <a:miter lim="800000"/>
            <a:headEnd/>
            <a:tailEnd/>
          </a:ln>
        </p:spPr>
        <p:txBody>
          <a:bodyPr>
            <a:spAutoFit/>
          </a:bodyPr>
          <a:lstStyle/>
          <a:p>
            <a:pPr algn="just">
              <a:spcBef>
                <a:spcPct val="50000"/>
              </a:spcBef>
            </a:pPr>
            <a:r>
              <a:rPr lang="fr-FR" sz="2800" dirty="0">
                <a:solidFill>
                  <a:schemeClr val="accent2"/>
                </a:solidFill>
              </a:rPr>
              <a:t>Les jours accumulés sur le CET peuvent être utilisés, au choix de l’agent : </a:t>
            </a:r>
          </a:p>
          <a:p>
            <a:pPr algn="just">
              <a:spcBef>
                <a:spcPct val="50000"/>
              </a:spcBef>
              <a:buFontTx/>
              <a:buChar char="•"/>
            </a:pPr>
            <a:r>
              <a:rPr lang="fr-FR" sz="2800" dirty="0">
                <a:solidFill>
                  <a:schemeClr val="accent2"/>
                </a:solidFill>
              </a:rPr>
              <a:t> en temps (congés),</a:t>
            </a:r>
          </a:p>
          <a:p>
            <a:pPr algn="just">
              <a:spcBef>
                <a:spcPct val="50000"/>
              </a:spcBef>
              <a:buFontTx/>
              <a:buChar char="•"/>
            </a:pPr>
            <a:r>
              <a:rPr lang="fr-FR" sz="2800" dirty="0">
                <a:solidFill>
                  <a:schemeClr val="accent2"/>
                </a:solidFill>
              </a:rPr>
              <a:t> en argent (monétisation),</a:t>
            </a:r>
          </a:p>
          <a:p>
            <a:pPr algn="just">
              <a:spcBef>
                <a:spcPct val="50000"/>
              </a:spcBef>
              <a:buFontTx/>
              <a:buChar char="•"/>
            </a:pPr>
            <a:r>
              <a:rPr lang="fr-FR" sz="2800" dirty="0">
                <a:solidFill>
                  <a:schemeClr val="accent2"/>
                </a:solidFill>
              </a:rPr>
              <a:t> en épargne retraite (retraite additionnelle de la fonction publique - RAFP</a:t>
            </a:r>
            <a:r>
              <a:rPr lang="fr-FR" sz="2800" dirty="0" smtClean="0">
                <a:solidFill>
                  <a:schemeClr val="accent2"/>
                </a:solidFill>
              </a:rPr>
              <a:t>)</a:t>
            </a:r>
            <a:endParaRPr lang="fr-FR" sz="2800" dirty="0">
              <a:solidFill>
                <a:schemeClr val="accent2"/>
              </a:solidFill>
            </a:endParaRPr>
          </a:p>
          <a:p>
            <a:pPr>
              <a:spcBef>
                <a:spcPct val="50000"/>
              </a:spcBef>
            </a:pPr>
            <a:endParaRPr lang="fr-FR" sz="2800" dirty="0">
              <a:solidFill>
                <a:schemeClr val="accent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3"/>
          <p:cNvSpPr>
            <a:spLocks noGrp="1"/>
          </p:cNvSpPr>
          <p:nvPr>
            <p:ph type="sldNum" sz="quarter" idx="12"/>
          </p:nvPr>
        </p:nvSpPr>
        <p:spPr>
          <a:noFill/>
        </p:spPr>
        <p:txBody>
          <a:bodyPr/>
          <a:lstStyle/>
          <a:p>
            <a:fld id="{28C39C7F-B9AC-4D17-825C-37A873F01126}" type="slidenum">
              <a:rPr lang="fr-FR" smtClean="0"/>
              <a:pPr/>
              <a:t>4</a:t>
            </a:fld>
            <a:endParaRPr lang="fr-FR" smtClean="0"/>
          </a:p>
        </p:txBody>
      </p:sp>
      <p:sp>
        <p:nvSpPr>
          <p:cNvPr id="5123" name="Rectangle 2"/>
          <p:cNvSpPr>
            <a:spLocks noChangeArrowheads="1"/>
          </p:cNvSpPr>
          <p:nvPr/>
        </p:nvSpPr>
        <p:spPr bwMode="auto">
          <a:xfrm>
            <a:off x="1042988" y="0"/>
            <a:ext cx="8458200" cy="1219200"/>
          </a:xfrm>
          <a:prstGeom prst="rect">
            <a:avLst/>
          </a:prstGeom>
          <a:noFill/>
          <a:ln w="9525">
            <a:noFill/>
            <a:miter lim="800000"/>
            <a:headEnd/>
            <a:tailEnd/>
          </a:ln>
        </p:spPr>
        <p:txBody>
          <a:bodyPr anchor="ctr"/>
          <a:lstStyle/>
          <a:p>
            <a:pPr algn="ctr">
              <a:tabLst>
                <a:tab pos="1798638" algn="l"/>
              </a:tabLst>
            </a:pPr>
            <a:endParaRPr lang="fr-FR" sz="3600" b="1">
              <a:solidFill>
                <a:schemeClr val="accent2"/>
              </a:solidFill>
              <a:latin typeface="Verdana" pitchFamily="34" charset="0"/>
            </a:endParaRPr>
          </a:p>
        </p:txBody>
      </p:sp>
      <p:sp>
        <p:nvSpPr>
          <p:cNvPr id="5124" name="Text Box 3"/>
          <p:cNvSpPr txBox="1">
            <a:spLocks noChangeArrowheads="1"/>
          </p:cNvSpPr>
          <p:nvPr/>
        </p:nvSpPr>
        <p:spPr bwMode="auto">
          <a:xfrm>
            <a:off x="1547813" y="2420938"/>
            <a:ext cx="6948487" cy="3276600"/>
          </a:xfrm>
          <a:prstGeom prst="rect">
            <a:avLst/>
          </a:prstGeom>
          <a:noFill/>
          <a:ln w="9525">
            <a:noFill/>
            <a:miter lim="800000"/>
            <a:headEnd/>
            <a:tailEnd/>
          </a:ln>
        </p:spPr>
        <p:txBody>
          <a:bodyPr/>
          <a:lstStyle/>
          <a:p>
            <a:pPr>
              <a:spcBef>
                <a:spcPct val="50000"/>
              </a:spcBef>
            </a:pPr>
            <a:endParaRPr lang="fr-FR" sz="2400" b="1">
              <a:solidFill>
                <a:schemeClr val="accent2"/>
              </a:solidFill>
            </a:endParaRPr>
          </a:p>
        </p:txBody>
      </p:sp>
      <p:sp>
        <p:nvSpPr>
          <p:cNvPr id="5125" name="Text Box 4"/>
          <p:cNvSpPr txBox="1">
            <a:spLocks noChangeArrowheads="1"/>
          </p:cNvSpPr>
          <p:nvPr/>
        </p:nvSpPr>
        <p:spPr bwMode="auto">
          <a:xfrm>
            <a:off x="1187450" y="1700213"/>
            <a:ext cx="7777163" cy="2554545"/>
          </a:xfrm>
          <a:prstGeom prst="rect">
            <a:avLst/>
          </a:prstGeom>
          <a:noFill/>
          <a:ln w="9525">
            <a:noFill/>
            <a:miter lim="800000"/>
            <a:headEnd/>
            <a:tailEnd/>
          </a:ln>
        </p:spPr>
        <p:txBody>
          <a:bodyPr>
            <a:spAutoFit/>
          </a:bodyPr>
          <a:lstStyle/>
          <a:p>
            <a:pPr>
              <a:spcBef>
                <a:spcPct val="50000"/>
              </a:spcBef>
            </a:pPr>
            <a:r>
              <a:rPr lang="fr-FR" sz="3200" b="1" dirty="0">
                <a:solidFill>
                  <a:schemeClr val="accent2"/>
                </a:solidFill>
              </a:rPr>
              <a:t>I – </a:t>
            </a:r>
            <a:r>
              <a:rPr lang="fr-FR" sz="3200" b="1" dirty="0" smtClean="0">
                <a:solidFill>
                  <a:schemeClr val="accent2"/>
                </a:solidFill>
              </a:rPr>
              <a:t>Les conditions </a:t>
            </a:r>
            <a:r>
              <a:rPr lang="fr-FR" sz="3200" b="1" dirty="0">
                <a:solidFill>
                  <a:schemeClr val="accent2"/>
                </a:solidFill>
              </a:rPr>
              <a:t>d’alimentation du CET</a:t>
            </a:r>
          </a:p>
          <a:p>
            <a:pPr>
              <a:spcBef>
                <a:spcPct val="50000"/>
              </a:spcBef>
            </a:pPr>
            <a:r>
              <a:rPr lang="fr-FR" sz="3200" b="1" dirty="0">
                <a:solidFill>
                  <a:schemeClr val="accent2"/>
                </a:solidFill>
              </a:rPr>
              <a:t>II – </a:t>
            </a:r>
            <a:r>
              <a:rPr lang="fr-FR" sz="3200" b="1" dirty="0" smtClean="0">
                <a:solidFill>
                  <a:schemeClr val="accent2"/>
                </a:solidFill>
              </a:rPr>
              <a:t>Les modalités </a:t>
            </a:r>
            <a:r>
              <a:rPr lang="fr-FR" sz="3200" b="1" dirty="0" smtClean="0">
                <a:solidFill>
                  <a:schemeClr val="accent2"/>
                </a:solidFill>
              </a:rPr>
              <a:t>de mise en œuvre</a:t>
            </a:r>
            <a:endParaRPr lang="fr-FR" sz="3200" b="1" dirty="0">
              <a:solidFill>
                <a:schemeClr val="accent2"/>
              </a:solidFill>
            </a:endParaRPr>
          </a:p>
          <a:p>
            <a:pPr>
              <a:spcBef>
                <a:spcPct val="50000"/>
              </a:spcBef>
            </a:pPr>
            <a:r>
              <a:rPr lang="fr-FR" sz="3200" b="1" dirty="0">
                <a:solidFill>
                  <a:schemeClr val="accent2"/>
                </a:solidFill>
              </a:rPr>
              <a:t>III – </a:t>
            </a:r>
            <a:r>
              <a:rPr lang="fr-FR" sz="3200" b="1" dirty="0" smtClean="0">
                <a:solidFill>
                  <a:schemeClr val="accent2"/>
                </a:solidFill>
              </a:rPr>
              <a:t>Le CET tout au long de </a:t>
            </a:r>
            <a:r>
              <a:rPr lang="fr-FR" sz="3200" b="1" dirty="0" smtClean="0">
                <a:solidFill>
                  <a:schemeClr val="accent2"/>
                </a:solidFill>
              </a:rPr>
              <a:t>l’année</a:t>
            </a:r>
            <a:endParaRPr lang="fr-FR" sz="3200" b="1" dirty="0" smtClean="0">
              <a:solidFill>
                <a:schemeClr val="accent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3"/>
          <p:cNvSpPr>
            <a:spLocks noGrp="1"/>
          </p:cNvSpPr>
          <p:nvPr>
            <p:ph type="sldNum" sz="quarter" idx="12"/>
          </p:nvPr>
        </p:nvSpPr>
        <p:spPr>
          <a:noFill/>
        </p:spPr>
        <p:txBody>
          <a:bodyPr/>
          <a:lstStyle/>
          <a:p>
            <a:fld id="{E805CF9B-A2F4-472A-82F5-C394857DF388}" type="slidenum">
              <a:rPr lang="fr-FR" smtClean="0"/>
              <a:pPr/>
              <a:t>5</a:t>
            </a:fld>
            <a:endParaRPr lang="fr-FR" smtClean="0"/>
          </a:p>
        </p:txBody>
      </p:sp>
      <p:sp>
        <p:nvSpPr>
          <p:cNvPr id="6147"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6148" name="Rectangle 3"/>
          <p:cNvSpPr>
            <a:spLocks noChangeArrowheads="1"/>
          </p:cNvSpPr>
          <p:nvPr/>
        </p:nvSpPr>
        <p:spPr bwMode="auto">
          <a:xfrm>
            <a:off x="1403350" y="1628775"/>
            <a:ext cx="7345363" cy="4525963"/>
          </a:xfrm>
          <a:prstGeom prst="rect">
            <a:avLst/>
          </a:prstGeom>
          <a:noFill/>
          <a:ln w="9525">
            <a:noFill/>
            <a:miter lim="800000"/>
            <a:headEnd/>
            <a:tailEnd/>
          </a:ln>
        </p:spPr>
        <p:txBody>
          <a:bodyPr/>
          <a:lstStyle/>
          <a:p>
            <a:pPr>
              <a:spcBef>
                <a:spcPct val="50000"/>
              </a:spcBef>
              <a:buClr>
                <a:schemeClr val="tx1"/>
              </a:buClr>
            </a:pPr>
            <a:endParaRPr lang="fr-FR" sz="2800">
              <a:solidFill>
                <a:schemeClr val="accent2"/>
              </a:solidFill>
            </a:endParaRPr>
          </a:p>
        </p:txBody>
      </p:sp>
      <p:sp>
        <p:nvSpPr>
          <p:cNvPr id="6149" name="Text Box 4"/>
          <p:cNvSpPr txBox="1">
            <a:spLocks noChangeArrowheads="1"/>
          </p:cNvSpPr>
          <p:nvPr/>
        </p:nvSpPr>
        <p:spPr bwMode="auto">
          <a:xfrm>
            <a:off x="395536" y="423863"/>
            <a:ext cx="8352928" cy="584775"/>
          </a:xfrm>
          <a:prstGeom prst="rect">
            <a:avLst/>
          </a:prstGeom>
          <a:noFill/>
          <a:ln w="9525">
            <a:noFill/>
            <a:miter lim="800000"/>
            <a:headEnd/>
            <a:tailEnd/>
          </a:ln>
        </p:spPr>
        <p:txBody>
          <a:bodyPr wrap="square">
            <a:spAutoFit/>
          </a:bodyPr>
          <a:lstStyle/>
          <a:p>
            <a:r>
              <a:rPr lang="fr-FR" sz="3200" b="1" dirty="0">
                <a:solidFill>
                  <a:schemeClr val="accent2"/>
                </a:solidFill>
              </a:rPr>
              <a:t>I – </a:t>
            </a:r>
            <a:r>
              <a:rPr lang="fr-FR" sz="3200" b="1" dirty="0" smtClean="0">
                <a:solidFill>
                  <a:schemeClr val="accent2"/>
                </a:solidFill>
              </a:rPr>
              <a:t>Les conditions </a:t>
            </a:r>
            <a:r>
              <a:rPr lang="fr-FR" sz="3200" b="1" dirty="0">
                <a:solidFill>
                  <a:schemeClr val="accent2"/>
                </a:solidFill>
              </a:rPr>
              <a:t>d’alimentation du </a:t>
            </a:r>
            <a:r>
              <a:rPr lang="fr-FR" sz="3200" b="1" dirty="0" smtClean="0">
                <a:solidFill>
                  <a:schemeClr val="accent2"/>
                </a:solidFill>
              </a:rPr>
              <a:t>CET</a:t>
            </a:r>
          </a:p>
        </p:txBody>
      </p:sp>
      <p:sp>
        <p:nvSpPr>
          <p:cNvPr id="6150" name="Text Box 5"/>
          <p:cNvSpPr txBox="1">
            <a:spLocks noChangeArrowheads="1"/>
          </p:cNvSpPr>
          <p:nvPr/>
        </p:nvSpPr>
        <p:spPr bwMode="auto">
          <a:xfrm>
            <a:off x="395288" y="1052513"/>
            <a:ext cx="8280400" cy="3785652"/>
          </a:xfrm>
          <a:prstGeom prst="rect">
            <a:avLst/>
          </a:prstGeom>
          <a:noFill/>
          <a:ln w="9525">
            <a:noFill/>
            <a:miter lim="800000"/>
            <a:headEnd/>
            <a:tailEnd/>
          </a:ln>
        </p:spPr>
        <p:txBody>
          <a:bodyPr>
            <a:spAutoFit/>
          </a:bodyPr>
          <a:lstStyle/>
          <a:p>
            <a:pPr algn="just">
              <a:spcBef>
                <a:spcPct val="50000"/>
              </a:spcBef>
            </a:pPr>
            <a:r>
              <a:rPr lang="fr-FR" sz="2000" dirty="0">
                <a:solidFill>
                  <a:schemeClr val="accent2"/>
                </a:solidFill>
              </a:rPr>
              <a:t>Le CET peut être alimenté : </a:t>
            </a:r>
          </a:p>
          <a:p>
            <a:pPr algn="just">
              <a:spcBef>
                <a:spcPct val="50000"/>
              </a:spcBef>
              <a:buFontTx/>
              <a:buChar char="•"/>
            </a:pPr>
            <a:r>
              <a:rPr lang="fr-FR" sz="2000" dirty="0">
                <a:solidFill>
                  <a:schemeClr val="accent2"/>
                </a:solidFill>
              </a:rPr>
              <a:t> par le report de </a:t>
            </a:r>
            <a:r>
              <a:rPr lang="fr-FR" sz="2000" u="sng" dirty="0">
                <a:solidFill>
                  <a:schemeClr val="accent2"/>
                </a:solidFill>
              </a:rPr>
              <a:t>jours relatifs à l’aménagement et à la réduction du temps de travail (ARTT</a:t>
            </a:r>
            <a:r>
              <a:rPr lang="fr-FR" sz="2000" u="sng" dirty="0" smtClean="0">
                <a:solidFill>
                  <a:schemeClr val="accent2"/>
                </a:solidFill>
              </a:rPr>
              <a:t>)</a:t>
            </a:r>
            <a:r>
              <a:rPr lang="fr-FR" sz="2000" dirty="0" smtClean="0">
                <a:solidFill>
                  <a:schemeClr val="accent2"/>
                </a:solidFill>
              </a:rPr>
              <a:t>, à l’exception de la journée retenue au titre de la journée de solidarité,</a:t>
            </a:r>
            <a:endParaRPr lang="fr-FR" sz="2000" dirty="0">
              <a:solidFill>
                <a:schemeClr val="accent2"/>
              </a:solidFill>
            </a:endParaRPr>
          </a:p>
          <a:p>
            <a:pPr algn="just">
              <a:spcBef>
                <a:spcPct val="50000"/>
              </a:spcBef>
              <a:buFontTx/>
              <a:buChar char="•"/>
            </a:pPr>
            <a:r>
              <a:rPr lang="fr-FR" sz="2000" dirty="0">
                <a:solidFill>
                  <a:schemeClr val="accent2"/>
                </a:solidFill>
              </a:rPr>
              <a:t> par le report de </a:t>
            </a:r>
            <a:r>
              <a:rPr lang="fr-FR" sz="2000" u="sng" dirty="0">
                <a:solidFill>
                  <a:schemeClr val="accent2"/>
                </a:solidFill>
              </a:rPr>
              <a:t>congés annuels</a:t>
            </a:r>
            <a:r>
              <a:rPr lang="fr-FR" sz="2000" dirty="0">
                <a:solidFill>
                  <a:schemeClr val="accent2"/>
                </a:solidFill>
              </a:rPr>
              <a:t> sans que le nombre de jours de congés pris dans l'année puisse être inférieur à 20,</a:t>
            </a:r>
          </a:p>
          <a:p>
            <a:pPr algn="just">
              <a:spcBef>
                <a:spcPct val="50000"/>
              </a:spcBef>
              <a:buFontTx/>
              <a:buChar char="•"/>
            </a:pPr>
            <a:r>
              <a:rPr lang="fr-FR" sz="2000" dirty="0">
                <a:solidFill>
                  <a:schemeClr val="accent2"/>
                </a:solidFill>
              </a:rPr>
              <a:t>pour </a:t>
            </a:r>
            <a:r>
              <a:rPr lang="fr-FR" sz="2000" dirty="0" smtClean="0">
                <a:solidFill>
                  <a:schemeClr val="accent2"/>
                </a:solidFill>
              </a:rPr>
              <a:t>certains </a:t>
            </a:r>
            <a:r>
              <a:rPr lang="fr-FR" sz="2000" dirty="0">
                <a:solidFill>
                  <a:schemeClr val="accent2"/>
                </a:solidFill>
              </a:rPr>
              <a:t>agents affectés à la DGSCGC, par le report </a:t>
            </a:r>
            <a:r>
              <a:rPr lang="fr-FR" sz="2000" dirty="0" smtClean="0">
                <a:solidFill>
                  <a:schemeClr val="accent2"/>
                </a:solidFill>
              </a:rPr>
              <a:t>de </a:t>
            </a:r>
            <a:r>
              <a:rPr lang="fr-FR" sz="2000" dirty="0">
                <a:solidFill>
                  <a:schemeClr val="accent2"/>
                </a:solidFill>
              </a:rPr>
              <a:t>repos </a:t>
            </a:r>
            <a:r>
              <a:rPr lang="fr-FR" sz="2000" dirty="0" smtClean="0">
                <a:solidFill>
                  <a:schemeClr val="accent2"/>
                </a:solidFill>
              </a:rPr>
              <a:t>compensateurs (15 jours maximum),</a:t>
            </a:r>
            <a:endParaRPr lang="fr-FR" sz="2000" dirty="0">
              <a:solidFill>
                <a:schemeClr val="accent2"/>
              </a:solidFill>
            </a:endParaRPr>
          </a:p>
          <a:p>
            <a:pPr algn="just">
              <a:spcBef>
                <a:spcPct val="50000"/>
              </a:spcBef>
              <a:buFontTx/>
              <a:buChar char="•"/>
            </a:pPr>
            <a:r>
              <a:rPr lang="fr-FR" sz="2000" dirty="0">
                <a:solidFill>
                  <a:schemeClr val="accent2"/>
                </a:solidFill>
              </a:rPr>
              <a:t>en cas de maladie, report des congés annuels uniquement (pas les RTT, </a:t>
            </a:r>
            <a:r>
              <a:rPr lang="fr-FR" sz="2000" dirty="0" err="1">
                <a:solidFill>
                  <a:schemeClr val="accent2"/>
                </a:solidFill>
              </a:rPr>
              <a:t>cf</a:t>
            </a:r>
            <a:r>
              <a:rPr lang="fr-FR" sz="2000" dirty="0">
                <a:solidFill>
                  <a:schemeClr val="accent2"/>
                </a:solidFill>
              </a:rPr>
              <a:t> circulaire DGAFP du 22 mars 2011).</a:t>
            </a:r>
          </a:p>
        </p:txBody>
      </p:sp>
      <p:sp>
        <p:nvSpPr>
          <p:cNvPr id="6151" name="Text Box 6"/>
          <p:cNvSpPr txBox="1">
            <a:spLocks noChangeArrowheads="1"/>
          </p:cNvSpPr>
          <p:nvPr/>
        </p:nvSpPr>
        <p:spPr bwMode="auto">
          <a:xfrm>
            <a:off x="395288" y="4868863"/>
            <a:ext cx="8281987" cy="1200150"/>
          </a:xfrm>
          <a:prstGeom prst="rect">
            <a:avLst/>
          </a:prstGeom>
          <a:noFill/>
          <a:ln w="9525">
            <a:solidFill>
              <a:srgbClr val="008000"/>
            </a:solidFill>
            <a:miter lim="800000"/>
            <a:headEnd/>
            <a:tailEnd/>
          </a:ln>
        </p:spPr>
        <p:txBody>
          <a:bodyPr>
            <a:spAutoFit/>
          </a:bodyPr>
          <a:lstStyle/>
          <a:p>
            <a:pPr algn="just">
              <a:buFontTx/>
              <a:buChar char="-"/>
            </a:pPr>
            <a:r>
              <a:rPr lang="fr-FR" b="1">
                <a:solidFill>
                  <a:schemeClr val="accent2"/>
                </a:solidFill>
              </a:rPr>
              <a:t> Il n’est plus possible, depuis la modification de la réglementation relative au CET en 2009, de verser des jours sur un CET historique.</a:t>
            </a:r>
          </a:p>
          <a:p>
            <a:pPr algn="just"/>
            <a:endParaRPr lang="fr-FR" b="1">
              <a:solidFill>
                <a:schemeClr val="accent2"/>
              </a:solidFill>
            </a:endParaRPr>
          </a:p>
          <a:p>
            <a:pPr algn="just"/>
            <a:r>
              <a:rPr lang="fr-FR" b="1">
                <a:solidFill>
                  <a:schemeClr val="accent2"/>
                </a:solidFill>
              </a:rPr>
              <a:t>- Les heures supplémentaires ne peuvent pas alimenter le CET.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p:cNvSpPr>
            <a:spLocks noGrp="1"/>
          </p:cNvSpPr>
          <p:nvPr>
            <p:ph type="sldNum" sz="quarter" idx="12"/>
          </p:nvPr>
        </p:nvSpPr>
        <p:spPr>
          <a:noFill/>
        </p:spPr>
        <p:txBody>
          <a:bodyPr/>
          <a:lstStyle/>
          <a:p>
            <a:fld id="{584C0D33-4D60-41A7-95F3-D9BF79F8B2F1}" type="slidenum">
              <a:rPr lang="fr-FR" smtClean="0"/>
              <a:pPr/>
              <a:t>6</a:t>
            </a:fld>
            <a:endParaRPr lang="fr-FR" smtClean="0"/>
          </a:p>
        </p:txBody>
      </p:sp>
      <p:sp>
        <p:nvSpPr>
          <p:cNvPr id="9219"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9220" name="Rectangle 3"/>
          <p:cNvSpPr>
            <a:spLocks noChangeArrowheads="1"/>
          </p:cNvSpPr>
          <p:nvPr/>
        </p:nvSpPr>
        <p:spPr bwMode="auto">
          <a:xfrm>
            <a:off x="395288" y="1412875"/>
            <a:ext cx="8353425" cy="4741863"/>
          </a:xfrm>
          <a:prstGeom prst="rect">
            <a:avLst/>
          </a:prstGeom>
          <a:noFill/>
          <a:ln w="9525">
            <a:noFill/>
            <a:miter lim="800000"/>
            <a:headEnd/>
            <a:tailEnd/>
          </a:ln>
        </p:spPr>
        <p:txBody>
          <a:bodyPr/>
          <a:lstStyle/>
          <a:p>
            <a:pPr marL="352425" indent="-352425">
              <a:spcBef>
                <a:spcPct val="50000"/>
              </a:spcBef>
              <a:buClr>
                <a:schemeClr val="accent2"/>
              </a:buClr>
            </a:pPr>
            <a:r>
              <a:rPr lang="fr-FR" sz="2400" dirty="0" smtClean="0">
                <a:solidFill>
                  <a:schemeClr val="accent2"/>
                </a:solidFill>
              </a:rPr>
              <a:t>	</a:t>
            </a:r>
            <a:endParaRPr lang="fr-FR" sz="2400" dirty="0">
              <a:solidFill>
                <a:schemeClr val="accent2"/>
              </a:solidFill>
            </a:endParaRPr>
          </a:p>
        </p:txBody>
      </p:sp>
      <p:sp>
        <p:nvSpPr>
          <p:cNvPr id="9221" name="Text Box 4"/>
          <p:cNvSpPr txBox="1">
            <a:spLocks noChangeArrowheads="1"/>
          </p:cNvSpPr>
          <p:nvPr/>
        </p:nvSpPr>
        <p:spPr bwMode="auto">
          <a:xfrm>
            <a:off x="539750" y="423863"/>
            <a:ext cx="8135938" cy="579437"/>
          </a:xfrm>
          <a:prstGeom prst="rect">
            <a:avLst/>
          </a:prstGeom>
          <a:noFill/>
          <a:ln w="9525">
            <a:noFill/>
            <a:miter lim="800000"/>
            <a:headEnd/>
            <a:tailEnd/>
          </a:ln>
        </p:spPr>
        <p:txBody>
          <a:bodyPr>
            <a:spAutoFit/>
          </a:bodyPr>
          <a:lstStyle/>
          <a:p>
            <a:r>
              <a:rPr lang="fr-FR" sz="3200" b="1" dirty="0">
                <a:solidFill>
                  <a:schemeClr val="accent2"/>
                </a:solidFill>
              </a:rPr>
              <a:t>I – </a:t>
            </a:r>
            <a:r>
              <a:rPr lang="fr-FR" sz="3200" b="1" dirty="0" smtClean="0">
                <a:solidFill>
                  <a:schemeClr val="accent2"/>
                </a:solidFill>
              </a:rPr>
              <a:t>Les conditions </a:t>
            </a:r>
            <a:r>
              <a:rPr lang="fr-FR" sz="3200" b="1" dirty="0">
                <a:solidFill>
                  <a:schemeClr val="accent2"/>
                </a:solidFill>
              </a:rPr>
              <a:t>d’alimentation du CET</a:t>
            </a:r>
          </a:p>
        </p:txBody>
      </p:sp>
      <p:sp>
        <p:nvSpPr>
          <p:cNvPr id="9222" name="Text Box 5"/>
          <p:cNvSpPr txBox="1">
            <a:spLocks noChangeArrowheads="1"/>
          </p:cNvSpPr>
          <p:nvPr/>
        </p:nvSpPr>
        <p:spPr bwMode="auto">
          <a:xfrm>
            <a:off x="2700338" y="1504950"/>
            <a:ext cx="4535487" cy="366713"/>
          </a:xfrm>
          <a:prstGeom prst="rect">
            <a:avLst/>
          </a:prstGeom>
          <a:noFill/>
          <a:ln w="9525">
            <a:noFill/>
            <a:miter lim="800000"/>
            <a:headEnd/>
            <a:tailEnd/>
          </a:ln>
        </p:spPr>
        <p:txBody>
          <a:bodyPr>
            <a:spAutoFit/>
          </a:bodyPr>
          <a:lstStyle/>
          <a:p>
            <a:endParaRPr lang="fr-FR" b="1"/>
          </a:p>
        </p:txBody>
      </p:sp>
      <p:sp>
        <p:nvSpPr>
          <p:cNvPr id="9223" name="Text Box 6"/>
          <p:cNvSpPr txBox="1">
            <a:spLocks noChangeArrowheads="1"/>
          </p:cNvSpPr>
          <p:nvPr/>
        </p:nvSpPr>
        <p:spPr bwMode="auto">
          <a:xfrm>
            <a:off x="2916238" y="1431925"/>
            <a:ext cx="4032250" cy="366713"/>
          </a:xfrm>
          <a:prstGeom prst="rect">
            <a:avLst/>
          </a:prstGeom>
          <a:noFill/>
          <a:ln w="9525">
            <a:noFill/>
            <a:miter lim="800000"/>
            <a:headEnd/>
            <a:tailEnd/>
          </a:ln>
        </p:spPr>
        <p:txBody>
          <a:bodyPr>
            <a:spAutoFit/>
          </a:bodyPr>
          <a:lstStyle/>
          <a:p>
            <a:endParaRPr lang="fr-FR" b="1"/>
          </a:p>
        </p:txBody>
      </p:sp>
      <p:sp>
        <p:nvSpPr>
          <p:cNvPr id="9224" name="Rectangle 7"/>
          <p:cNvSpPr>
            <a:spLocks noChangeArrowheads="1"/>
          </p:cNvSpPr>
          <p:nvPr/>
        </p:nvSpPr>
        <p:spPr bwMode="auto">
          <a:xfrm>
            <a:off x="1187450" y="5949950"/>
            <a:ext cx="7956550" cy="304800"/>
          </a:xfrm>
          <a:prstGeom prst="rect">
            <a:avLst/>
          </a:prstGeom>
          <a:noFill/>
          <a:ln w="9525">
            <a:noFill/>
            <a:miter lim="800000"/>
            <a:headEnd/>
            <a:tailEnd/>
          </a:ln>
        </p:spPr>
        <p:txBody>
          <a:bodyPr>
            <a:spAutoFit/>
          </a:bodyPr>
          <a:lstStyle/>
          <a:p>
            <a:pPr>
              <a:spcAft>
                <a:spcPct val="50000"/>
              </a:spcAft>
            </a:pPr>
            <a:endParaRPr lang="fr-FR" sz="1400" b="1">
              <a:solidFill>
                <a:srgbClr val="008000"/>
              </a:solidFill>
            </a:endParaRPr>
          </a:p>
        </p:txBody>
      </p:sp>
      <p:sp>
        <p:nvSpPr>
          <p:cNvPr id="9225" name="Text Box 8"/>
          <p:cNvSpPr txBox="1">
            <a:spLocks noChangeArrowheads="1"/>
          </p:cNvSpPr>
          <p:nvPr/>
        </p:nvSpPr>
        <p:spPr bwMode="auto">
          <a:xfrm>
            <a:off x="755650" y="2133600"/>
            <a:ext cx="7632700" cy="2647950"/>
          </a:xfrm>
          <a:prstGeom prst="rect">
            <a:avLst/>
          </a:prstGeom>
          <a:noFill/>
          <a:ln w="9525">
            <a:noFill/>
            <a:miter lim="800000"/>
            <a:headEnd/>
            <a:tailEnd/>
          </a:ln>
        </p:spPr>
        <p:txBody>
          <a:bodyPr>
            <a:spAutoFit/>
          </a:bodyPr>
          <a:lstStyle/>
          <a:p>
            <a:pPr algn="just"/>
            <a:r>
              <a:rPr lang="fr-FR" sz="2400">
                <a:solidFill>
                  <a:schemeClr val="accent2"/>
                </a:solidFill>
              </a:rPr>
              <a:t>Le service gestionnaire doit informer annuellement les agents des jours présents sur leurs CET et des jours utilisés au cours de l’année. Il informe également les agents qui ne sont pas en position d’activité (congé parental, détachement, disponibilité…), ainsi que ceux qui se trouvent en congé de longue maladie, de longue durée, congé de maternité,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3"/>
          <p:cNvSpPr>
            <a:spLocks noGrp="1"/>
          </p:cNvSpPr>
          <p:nvPr>
            <p:ph type="sldNum" sz="quarter" idx="12"/>
          </p:nvPr>
        </p:nvSpPr>
        <p:spPr>
          <a:noFill/>
        </p:spPr>
        <p:txBody>
          <a:bodyPr/>
          <a:lstStyle/>
          <a:p>
            <a:fld id="{E0BF6927-77ED-4174-93F8-9A2F43A059BA}" type="slidenum">
              <a:rPr lang="fr-FR" smtClean="0"/>
              <a:pPr/>
              <a:t>7</a:t>
            </a:fld>
            <a:endParaRPr lang="fr-FR" smtClean="0"/>
          </a:p>
        </p:txBody>
      </p:sp>
      <p:sp>
        <p:nvSpPr>
          <p:cNvPr id="14339"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14340" name="Rectangle 3"/>
          <p:cNvSpPr>
            <a:spLocks noChangeArrowheads="1"/>
          </p:cNvSpPr>
          <p:nvPr/>
        </p:nvSpPr>
        <p:spPr bwMode="auto">
          <a:xfrm>
            <a:off x="1187450" y="1412875"/>
            <a:ext cx="7561263" cy="4741863"/>
          </a:xfrm>
          <a:prstGeom prst="rect">
            <a:avLst/>
          </a:prstGeom>
          <a:noFill/>
          <a:ln w="9525">
            <a:noFill/>
            <a:miter lim="800000"/>
            <a:headEnd/>
            <a:tailEnd/>
          </a:ln>
        </p:spPr>
        <p:txBody>
          <a:bodyPr/>
          <a:lstStyle/>
          <a:p>
            <a:pPr>
              <a:spcBef>
                <a:spcPct val="50000"/>
              </a:spcBef>
              <a:buClr>
                <a:schemeClr val="tx1"/>
              </a:buClr>
            </a:pPr>
            <a:endParaRPr lang="fr-FR" sz="2800">
              <a:solidFill>
                <a:schemeClr val="accent2"/>
              </a:solidFill>
            </a:endParaRPr>
          </a:p>
        </p:txBody>
      </p:sp>
      <p:sp>
        <p:nvSpPr>
          <p:cNvPr id="14341" name="Text Box 4"/>
          <p:cNvSpPr txBox="1">
            <a:spLocks noChangeArrowheads="1"/>
          </p:cNvSpPr>
          <p:nvPr/>
        </p:nvSpPr>
        <p:spPr bwMode="auto">
          <a:xfrm>
            <a:off x="684213" y="423863"/>
            <a:ext cx="8136259" cy="584775"/>
          </a:xfrm>
          <a:prstGeom prst="rect">
            <a:avLst/>
          </a:prstGeom>
          <a:noFill/>
          <a:ln w="9525">
            <a:noFill/>
            <a:miter lim="800000"/>
            <a:headEnd/>
            <a:tailEnd/>
          </a:ln>
        </p:spPr>
        <p:txBody>
          <a:bodyPr wrap="square">
            <a:spAutoFit/>
          </a:bodyPr>
          <a:lstStyle/>
          <a:p>
            <a:r>
              <a:rPr lang="fr-FR" sz="3200" b="1" dirty="0" smtClean="0">
                <a:solidFill>
                  <a:schemeClr val="accent2"/>
                </a:solidFill>
              </a:rPr>
              <a:t>I </a:t>
            </a:r>
            <a:r>
              <a:rPr lang="fr-FR" sz="3200" b="1" dirty="0">
                <a:solidFill>
                  <a:schemeClr val="accent2"/>
                </a:solidFill>
              </a:rPr>
              <a:t>– </a:t>
            </a:r>
            <a:r>
              <a:rPr lang="fr-FR" sz="3200" b="1" dirty="0" smtClean="0">
                <a:solidFill>
                  <a:schemeClr val="accent2"/>
                </a:solidFill>
              </a:rPr>
              <a:t>Les conditions </a:t>
            </a:r>
            <a:r>
              <a:rPr lang="fr-FR" sz="3200" b="1" dirty="0" smtClean="0">
                <a:solidFill>
                  <a:schemeClr val="accent2"/>
                </a:solidFill>
              </a:rPr>
              <a:t>d’alimentation </a:t>
            </a:r>
            <a:r>
              <a:rPr lang="fr-FR" sz="3200" b="1" dirty="0">
                <a:solidFill>
                  <a:schemeClr val="accent2"/>
                </a:solidFill>
              </a:rPr>
              <a:t>du CET</a:t>
            </a:r>
          </a:p>
        </p:txBody>
      </p:sp>
      <p:sp>
        <p:nvSpPr>
          <p:cNvPr id="14342" name="Text Box 5"/>
          <p:cNvSpPr txBox="1">
            <a:spLocks noChangeArrowheads="1"/>
          </p:cNvSpPr>
          <p:nvPr/>
        </p:nvSpPr>
        <p:spPr bwMode="auto">
          <a:xfrm>
            <a:off x="539750" y="1341438"/>
            <a:ext cx="8280400" cy="4770537"/>
          </a:xfrm>
          <a:prstGeom prst="rect">
            <a:avLst/>
          </a:prstGeom>
          <a:noFill/>
          <a:ln w="9525">
            <a:noFill/>
            <a:miter lim="800000"/>
            <a:headEnd/>
            <a:tailEnd/>
          </a:ln>
        </p:spPr>
        <p:txBody>
          <a:bodyPr>
            <a:spAutoFit/>
          </a:bodyPr>
          <a:lstStyle/>
          <a:p>
            <a:pPr defTabSz="450850"/>
            <a:endParaRPr lang="fr-FR" sz="2400" b="1" dirty="0">
              <a:solidFill>
                <a:schemeClr val="accent2"/>
              </a:solidFill>
            </a:endParaRPr>
          </a:p>
          <a:p>
            <a:pPr algn="just" defTabSz="450850"/>
            <a:r>
              <a:rPr lang="fr-FR" sz="2000" u="sng" dirty="0">
                <a:solidFill>
                  <a:schemeClr val="accent2"/>
                </a:solidFill>
              </a:rPr>
              <a:t>L’année de l’ouverture de son CET,</a:t>
            </a:r>
            <a:r>
              <a:rPr lang="fr-FR" sz="2000" dirty="0">
                <a:solidFill>
                  <a:schemeClr val="accent2"/>
                </a:solidFill>
              </a:rPr>
              <a:t> l’agent peut verser et conserver sous forme de jours de congés sur son CET jusqu’à 24 </a:t>
            </a:r>
            <a:r>
              <a:rPr lang="fr-FR" sz="2000" dirty="0" smtClean="0">
                <a:solidFill>
                  <a:schemeClr val="accent2"/>
                </a:solidFill>
              </a:rPr>
              <a:t>jours (15 RTT + 9 CA dont 2 journées de fractionnement). </a:t>
            </a:r>
            <a:endParaRPr lang="fr-FR" sz="2000" dirty="0">
              <a:solidFill>
                <a:schemeClr val="accent2"/>
              </a:solidFill>
            </a:endParaRPr>
          </a:p>
          <a:p>
            <a:pPr algn="just" defTabSz="450850"/>
            <a:r>
              <a:rPr lang="fr-FR" sz="2000" dirty="0">
                <a:solidFill>
                  <a:schemeClr val="accent2"/>
                </a:solidFill>
              </a:rPr>
              <a:t> </a:t>
            </a:r>
          </a:p>
          <a:p>
            <a:pPr algn="just" defTabSz="450850"/>
            <a:r>
              <a:rPr lang="fr-FR" sz="2000" u="sng" dirty="0">
                <a:solidFill>
                  <a:schemeClr val="accent2"/>
                </a:solidFill>
              </a:rPr>
              <a:t>Les années suivantes</a:t>
            </a:r>
            <a:r>
              <a:rPr lang="fr-FR" sz="2000" dirty="0" smtClean="0">
                <a:solidFill>
                  <a:schemeClr val="accent2"/>
                </a:solidFill>
              </a:rPr>
              <a:t>, dès lors que le stock de jours épargnés atteint 20 jours, le </a:t>
            </a:r>
            <a:r>
              <a:rPr lang="fr-FR" sz="2000" dirty="0">
                <a:solidFill>
                  <a:schemeClr val="accent2"/>
                </a:solidFill>
              </a:rPr>
              <a:t>nombre maximal de jours pouvant être </a:t>
            </a:r>
            <a:r>
              <a:rPr lang="fr-FR" sz="2000" dirty="0" smtClean="0">
                <a:solidFill>
                  <a:schemeClr val="accent2"/>
                </a:solidFill>
              </a:rPr>
              <a:t>stockés </a:t>
            </a:r>
            <a:r>
              <a:rPr lang="fr-FR" sz="2000" dirty="0">
                <a:solidFill>
                  <a:schemeClr val="accent2"/>
                </a:solidFill>
              </a:rPr>
              <a:t>sur le CET sous forme de congés est de 10 jours par an.</a:t>
            </a:r>
          </a:p>
          <a:p>
            <a:pPr algn="just" defTabSz="450850"/>
            <a:endParaRPr lang="fr-FR" sz="2000" dirty="0">
              <a:solidFill>
                <a:schemeClr val="accent2"/>
              </a:solidFill>
            </a:endParaRPr>
          </a:p>
          <a:p>
            <a:pPr algn="just" defTabSz="450850"/>
            <a:r>
              <a:rPr lang="fr-FR" sz="2000" dirty="0">
                <a:solidFill>
                  <a:schemeClr val="accent2"/>
                </a:solidFill>
              </a:rPr>
              <a:t>Au-delà de cette limite, tous les jours déposés sur le CET devront obligatoirement donner lieu à une option d’indemnisation et/ou de prise en compte au titre de la RAFP (pour les agents titulaires).</a:t>
            </a:r>
          </a:p>
          <a:p>
            <a:pPr algn="just" defTabSz="450850"/>
            <a:endParaRPr lang="fr-FR" sz="2000" dirty="0">
              <a:solidFill>
                <a:schemeClr val="accent2"/>
              </a:solidFill>
            </a:endParaRPr>
          </a:p>
          <a:p>
            <a:pPr algn="just" defTabSz="450850"/>
            <a:endParaRPr lang="fr-FR" sz="2000" dirty="0">
              <a:solidFill>
                <a:schemeClr val="accent2"/>
              </a:solidFill>
            </a:endParaRPr>
          </a:p>
          <a:p>
            <a:pPr marL="531813" lvl="1" indent="365125" algn="just" defTabSz="450850"/>
            <a:endParaRPr lang="fr-FR" sz="2000" b="1"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3"/>
          <p:cNvSpPr>
            <a:spLocks noGrp="1"/>
          </p:cNvSpPr>
          <p:nvPr>
            <p:ph type="sldNum" sz="quarter" idx="12"/>
          </p:nvPr>
        </p:nvSpPr>
        <p:spPr>
          <a:noFill/>
        </p:spPr>
        <p:txBody>
          <a:bodyPr/>
          <a:lstStyle/>
          <a:p>
            <a:fld id="{7D1A3163-7196-4736-91DE-FC8FE483F127}" type="slidenum">
              <a:rPr lang="fr-FR" smtClean="0"/>
              <a:pPr/>
              <a:t>8</a:t>
            </a:fld>
            <a:endParaRPr lang="fr-FR" smtClean="0"/>
          </a:p>
        </p:txBody>
      </p:sp>
      <p:sp>
        <p:nvSpPr>
          <p:cNvPr id="11267"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11268" name="Rectangle 3"/>
          <p:cNvSpPr>
            <a:spLocks noChangeArrowheads="1"/>
          </p:cNvSpPr>
          <p:nvPr/>
        </p:nvSpPr>
        <p:spPr bwMode="auto">
          <a:xfrm>
            <a:off x="611188" y="1628775"/>
            <a:ext cx="8137525" cy="4525963"/>
          </a:xfrm>
          <a:prstGeom prst="rect">
            <a:avLst/>
          </a:prstGeom>
          <a:noFill/>
          <a:ln w="9525">
            <a:noFill/>
            <a:miter lim="800000"/>
            <a:headEnd/>
            <a:tailEnd/>
          </a:ln>
        </p:spPr>
        <p:txBody>
          <a:bodyPr/>
          <a:lstStyle/>
          <a:p>
            <a:pPr marL="609600" indent="-609600" algn="just">
              <a:spcBef>
                <a:spcPct val="50000"/>
              </a:spcBef>
              <a:buClr>
                <a:schemeClr val="tx1"/>
              </a:buClr>
            </a:pPr>
            <a:r>
              <a:rPr lang="fr-FR" sz="2400">
                <a:solidFill>
                  <a:schemeClr val="accent2"/>
                </a:solidFill>
              </a:rPr>
              <a:t>1.</a:t>
            </a:r>
            <a:r>
              <a:rPr lang="fr-FR" sz="2400" b="1">
                <a:solidFill>
                  <a:schemeClr val="accent2"/>
                </a:solidFill>
              </a:rPr>
              <a:t> </a:t>
            </a:r>
            <a:r>
              <a:rPr lang="fr-FR" sz="2400">
                <a:solidFill>
                  <a:schemeClr val="accent2"/>
                </a:solidFill>
              </a:rPr>
              <a:t>CET historique</a:t>
            </a:r>
          </a:p>
          <a:p>
            <a:pPr marL="609600" indent="-609600" algn="just">
              <a:spcBef>
                <a:spcPct val="50000"/>
              </a:spcBef>
              <a:buClr>
                <a:schemeClr val="tx1"/>
              </a:buClr>
            </a:pPr>
            <a:endParaRPr lang="fr-FR" sz="1200">
              <a:solidFill>
                <a:schemeClr val="accent2"/>
              </a:solidFill>
            </a:endParaRPr>
          </a:p>
          <a:p>
            <a:pPr marL="609600" indent="-609600" algn="just">
              <a:spcBef>
                <a:spcPct val="20000"/>
              </a:spcBef>
              <a:buFontTx/>
              <a:buChar char="•"/>
            </a:pPr>
            <a:r>
              <a:rPr lang="fr-FR" sz="2200">
                <a:solidFill>
                  <a:schemeClr val="accent2"/>
                </a:solidFill>
              </a:rPr>
              <a:t>L’agent peut maintenir tous les jours inscrits sur son CET afin de les utiliser à tout moment sous forme de congés.</a:t>
            </a:r>
          </a:p>
          <a:p>
            <a:pPr marL="609600" indent="-609600" algn="just">
              <a:spcBef>
                <a:spcPct val="20000"/>
              </a:spcBef>
              <a:buFontTx/>
              <a:buChar char="•"/>
            </a:pPr>
            <a:r>
              <a:rPr lang="fr-FR" sz="2200">
                <a:solidFill>
                  <a:schemeClr val="accent2"/>
                </a:solidFill>
              </a:rPr>
              <a:t>Chaque année, dans le cadre de la campagne d’alimentation, l’agent peut, pour les jours au-dessus du seuil de 20 jours, opter pour leur indemnisation et/ou leur prise en compte au sein de la RAFP (pour les titulaires seulement). </a:t>
            </a:r>
          </a:p>
          <a:p>
            <a:pPr marL="609600" indent="-609600" algn="just">
              <a:spcBef>
                <a:spcPct val="50000"/>
              </a:spcBef>
              <a:buClr>
                <a:schemeClr val="tx1"/>
              </a:buClr>
            </a:pPr>
            <a:endParaRPr lang="fr-FR" sz="2200">
              <a:solidFill>
                <a:schemeClr val="accent2"/>
              </a:solidFill>
            </a:endParaRPr>
          </a:p>
        </p:txBody>
      </p:sp>
      <p:sp>
        <p:nvSpPr>
          <p:cNvPr id="11269" name="Text Box 4"/>
          <p:cNvSpPr txBox="1">
            <a:spLocks noChangeArrowheads="1"/>
          </p:cNvSpPr>
          <p:nvPr/>
        </p:nvSpPr>
        <p:spPr bwMode="auto">
          <a:xfrm>
            <a:off x="611188" y="423863"/>
            <a:ext cx="8064500" cy="579437"/>
          </a:xfrm>
          <a:prstGeom prst="rect">
            <a:avLst/>
          </a:prstGeom>
          <a:noFill/>
          <a:ln w="9525">
            <a:noFill/>
            <a:miter lim="800000"/>
            <a:headEnd/>
            <a:tailEnd/>
          </a:ln>
        </p:spPr>
        <p:txBody>
          <a:bodyPr>
            <a:spAutoFit/>
          </a:bodyPr>
          <a:lstStyle/>
          <a:p>
            <a:r>
              <a:rPr lang="fr-FR" sz="3200" b="1" dirty="0" smtClean="0">
                <a:solidFill>
                  <a:schemeClr val="accent2"/>
                </a:solidFill>
              </a:rPr>
              <a:t>I – </a:t>
            </a:r>
            <a:r>
              <a:rPr lang="fr-FR" sz="3200" b="1" dirty="0" smtClean="0">
                <a:solidFill>
                  <a:schemeClr val="accent2"/>
                </a:solidFill>
              </a:rPr>
              <a:t>Les conditions </a:t>
            </a:r>
            <a:r>
              <a:rPr lang="fr-FR" sz="3200" b="1" dirty="0" smtClean="0">
                <a:solidFill>
                  <a:schemeClr val="accent2"/>
                </a:solidFill>
              </a:rPr>
              <a:t>d’alimentation du CET</a:t>
            </a:r>
            <a:endParaRPr lang="fr-FR" sz="3200" b="1"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3"/>
          <p:cNvSpPr>
            <a:spLocks noGrp="1"/>
          </p:cNvSpPr>
          <p:nvPr>
            <p:ph type="sldNum" sz="quarter" idx="12"/>
          </p:nvPr>
        </p:nvSpPr>
        <p:spPr>
          <a:noFill/>
        </p:spPr>
        <p:txBody>
          <a:bodyPr/>
          <a:lstStyle/>
          <a:p>
            <a:fld id="{228B2386-C461-4EBF-ABBB-835DA513B805}" type="slidenum">
              <a:rPr lang="fr-FR" smtClean="0"/>
              <a:pPr/>
              <a:t>9</a:t>
            </a:fld>
            <a:endParaRPr lang="fr-FR" smtClean="0"/>
          </a:p>
        </p:txBody>
      </p:sp>
      <p:sp>
        <p:nvSpPr>
          <p:cNvPr id="12291" name="Rectangle 2"/>
          <p:cNvSpPr>
            <a:spLocks noChangeArrowheads="1"/>
          </p:cNvSpPr>
          <p:nvPr/>
        </p:nvSpPr>
        <p:spPr bwMode="auto">
          <a:xfrm>
            <a:off x="1403350" y="260350"/>
            <a:ext cx="7129463" cy="936625"/>
          </a:xfrm>
          <a:prstGeom prst="rect">
            <a:avLst/>
          </a:prstGeom>
          <a:noFill/>
          <a:ln w="9525">
            <a:noFill/>
            <a:miter lim="800000"/>
            <a:headEnd/>
            <a:tailEnd/>
          </a:ln>
        </p:spPr>
        <p:txBody>
          <a:bodyPr anchor="ctr"/>
          <a:lstStyle/>
          <a:p>
            <a:pPr algn="ctr"/>
            <a:endParaRPr lang="fr-FR" sz="4000" b="1">
              <a:solidFill>
                <a:schemeClr val="accent2"/>
              </a:solidFill>
            </a:endParaRPr>
          </a:p>
        </p:txBody>
      </p:sp>
      <p:sp>
        <p:nvSpPr>
          <p:cNvPr id="12292" name="Rectangle 3"/>
          <p:cNvSpPr>
            <a:spLocks noChangeArrowheads="1"/>
          </p:cNvSpPr>
          <p:nvPr/>
        </p:nvSpPr>
        <p:spPr bwMode="auto">
          <a:xfrm>
            <a:off x="1403350" y="1628775"/>
            <a:ext cx="7345363" cy="4525963"/>
          </a:xfrm>
          <a:prstGeom prst="rect">
            <a:avLst/>
          </a:prstGeom>
          <a:noFill/>
          <a:ln w="9525">
            <a:noFill/>
            <a:miter lim="800000"/>
            <a:headEnd/>
            <a:tailEnd/>
          </a:ln>
        </p:spPr>
        <p:txBody>
          <a:bodyPr/>
          <a:lstStyle/>
          <a:p>
            <a:pPr>
              <a:spcBef>
                <a:spcPct val="50000"/>
              </a:spcBef>
              <a:buClr>
                <a:schemeClr val="tx1"/>
              </a:buClr>
            </a:pPr>
            <a:endParaRPr lang="fr-FR" sz="2800">
              <a:solidFill>
                <a:schemeClr val="accent2"/>
              </a:solidFill>
            </a:endParaRPr>
          </a:p>
        </p:txBody>
      </p:sp>
      <p:sp>
        <p:nvSpPr>
          <p:cNvPr id="12293" name="Text Box 4"/>
          <p:cNvSpPr txBox="1">
            <a:spLocks noChangeArrowheads="1"/>
          </p:cNvSpPr>
          <p:nvPr/>
        </p:nvSpPr>
        <p:spPr bwMode="auto">
          <a:xfrm>
            <a:off x="684213" y="423863"/>
            <a:ext cx="8064251" cy="584775"/>
          </a:xfrm>
          <a:prstGeom prst="rect">
            <a:avLst/>
          </a:prstGeom>
          <a:noFill/>
          <a:ln w="9525">
            <a:noFill/>
            <a:miter lim="800000"/>
            <a:headEnd/>
            <a:tailEnd/>
          </a:ln>
        </p:spPr>
        <p:txBody>
          <a:bodyPr wrap="square">
            <a:spAutoFit/>
          </a:bodyPr>
          <a:lstStyle/>
          <a:p>
            <a:r>
              <a:rPr lang="fr-FR" sz="3200" b="1" dirty="0" smtClean="0">
                <a:solidFill>
                  <a:schemeClr val="accent2"/>
                </a:solidFill>
              </a:rPr>
              <a:t>I – </a:t>
            </a:r>
            <a:r>
              <a:rPr lang="fr-FR" sz="3200" b="1" dirty="0" smtClean="0">
                <a:solidFill>
                  <a:schemeClr val="accent2"/>
                </a:solidFill>
              </a:rPr>
              <a:t>Les conditions </a:t>
            </a:r>
            <a:r>
              <a:rPr lang="fr-FR" sz="3200" b="1" dirty="0" smtClean="0">
                <a:solidFill>
                  <a:schemeClr val="accent2"/>
                </a:solidFill>
              </a:rPr>
              <a:t>d’alimentation du CET</a:t>
            </a:r>
            <a:endParaRPr lang="fr-FR" sz="3200" b="1" dirty="0">
              <a:solidFill>
                <a:schemeClr val="accent2"/>
              </a:solidFill>
            </a:endParaRPr>
          </a:p>
        </p:txBody>
      </p:sp>
      <p:sp>
        <p:nvSpPr>
          <p:cNvPr id="12294" name="Text Box 5"/>
          <p:cNvSpPr txBox="1">
            <a:spLocks noChangeArrowheads="1"/>
          </p:cNvSpPr>
          <p:nvPr/>
        </p:nvSpPr>
        <p:spPr bwMode="auto">
          <a:xfrm>
            <a:off x="468313" y="1125538"/>
            <a:ext cx="8351837" cy="4754562"/>
          </a:xfrm>
          <a:prstGeom prst="rect">
            <a:avLst/>
          </a:prstGeom>
          <a:noFill/>
          <a:ln w="9525">
            <a:noFill/>
            <a:miter lim="800000"/>
            <a:headEnd/>
            <a:tailEnd/>
          </a:ln>
        </p:spPr>
        <p:txBody>
          <a:bodyPr>
            <a:spAutoFit/>
          </a:bodyPr>
          <a:lstStyle/>
          <a:p>
            <a:pPr marL="342900" indent="-342900" algn="just">
              <a:spcAft>
                <a:spcPct val="50000"/>
              </a:spcAft>
            </a:pPr>
            <a:r>
              <a:rPr lang="fr-FR" sz="2400">
                <a:solidFill>
                  <a:schemeClr val="accent2"/>
                </a:solidFill>
              </a:rPr>
              <a:t>2. CET pérenne</a:t>
            </a:r>
            <a:r>
              <a:rPr lang="fr-FR" sz="2400"/>
              <a:t> </a:t>
            </a:r>
          </a:p>
          <a:p>
            <a:pPr marL="342900" indent="-342900" algn="just">
              <a:spcAft>
                <a:spcPct val="50000"/>
              </a:spcAft>
              <a:buFontTx/>
              <a:buChar char="•"/>
            </a:pPr>
            <a:r>
              <a:rPr lang="fr-FR" sz="2200" u="sng">
                <a:solidFill>
                  <a:schemeClr val="accent2"/>
                </a:solidFill>
              </a:rPr>
              <a:t>Si le stock est </a:t>
            </a:r>
            <a:r>
              <a:rPr lang="fr-FR" sz="2200" u="sng">
                <a:solidFill>
                  <a:schemeClr val="accent2"/>
                </a:solidFill>
                <a:cs typeface="Arial" charset="0"/>
              </a:rPr>
              <a:t>&lt; ou = à 20 jours</a:t>
            </a:r>
            <a:r>
              <a:rPr lang="fr-FR" sz="2200">
                <a:solidFill>
                  <a:schemeClr val="accent2"/>
                </a:solidFill>
                <a:cs typeface="Arial" charset="0"/>
              </a:rPr>
              <a:t> </a:t>
            </a:r>
            <a:r>
              <a:rPr lang="fr-FR" sz="2200">
                <a:solidFill>
                  <a:schemeClr val="accent2"/>
                </a:solidFill>
              </a:rPr>
              <a:t> : les jours sont uniquement utilisés sous forme de congés épargnés.</a:t>
            </a:r>
          </a:p>
          <a:p>
            <a:pPr marL="342900" indent="-342900" algn="just">
              <a:buFontTx/>
              <a:buChar char="•"/>
            </a:pPr>
            <a:r>
              <a:rPr lang="fr-FR" sz="2200">
                <a:solidFill>
                  <a:schemeClr val="accent2"/>
                </a:solidFill>
              </a:rPr>
              <a:t> </a:t>
            </a:r>
            <a:r>
              <a:rPr lang="fr-FR" sz="2200" u="sng">
                <a:solidFill>
                  <a:schemeClr val="accent2"/>
                </a:solidFill>
              </a:rPr>
              <a:t>Si le stock est </a:t>
            </a:r>
            <a:r>
              <a:rPr lang="fr-FR" sz="2200" u="sng">
                <a:solidFill>
                  <a:schemeClr val="accent2"/>
                </a:solidFill>
                <a:cs typeface="Arial" charset="0"/>
              </a:rPr>
              <a:t>&gt; à 20 jours et uniquement pour les jours au-dessus de 20</a:t>
            </a:r>
            <a:r>
              <a:rPr lang="fr-FR" sz="2200">
                <a:solidFill>
                  <a:schemeClr val="accent2"/>
                </a:solidFill>
                <a:cs typeface="Arial" charset="0"/>
              </a:rPr>
              <a:t> : l</a:t>
            </a:r>
            <a:r>
              <a:rPr lang="fr-FR" sz="2200">
                <a:solidFill>
                  <a:schemeClr val="accent2"/>
                </a:solidFill>
              </a:rPr>
              <a:t>’agent choisit entre 3 options qui peuvent être cumulées dans les proportions qu’il souhaite:</a:t>
            </a:r>
          </a:p>
          <a:p>
            <a:pPr marL="1436688" lvl="1" indent="-365125" algn="just">
              <a:spcBef>
                <a:spcPct val="50000"/>
              </a:spcBef>
              <a:buFont typeface="Wingdings" pitchFamily="2" charset="2"/>
              <a:buChar char="ü"/>
            </a:pPr>
            <a:r>
              <a:rPr lang="fr-FR" sz="2200">
                <a:solidFill>
                  <a:schemeClr val="accent2"/>
                </a:solidFill>
              </a:rPr>
              <a:t>maintien sous forme de jours de congés épargnés sur le compte  dans la limite de 10 jours par an et d’un plafond global de  60 jours,</a:t>
            </a:r>
          </a:p>
          <a:p>
            <a:pPr marL="1436688" lvl="1" indent="-365125" algn="just">
              <a:spcBef>
                <a:spcPct val="50000"/>
              </a:spcBef>
              <a:buFont typeface="Wingdings" pitchFamily="2" charset="2"/>
              <a:buChar char="ü"/>
            </a:pPr>
            <a:r>
              <a:rPr lang="fr-FR" sz="2200">
                <a:solidFill>
                  <a:schemeClr val="accent2"/>
                </a:solidFill>
              </a:rPr>
              <a:t>indemnisation,</a:t>
            </a:r>
          </a:p>
          <a:p>
            <a:pPr marL="1436688" lvl="1" indent="-365125" algn="just">
              <a:spcBef>
                <a:spcPct val="50000"/>
              </a:spcBef>
              <a:buFont typeface="Wingdings" pitchFamily="2" charset="2"/>
              <a:buChar char="ü"/>
            </a:pPr>
            <a:r>
              <a:rPr lang="fr-FR" sz="2200">
                <a:solidFill>
                  <a:schemeClr val="accent2"/>
                </a:solidFill>
              </a:rPr>
              <a:t>RAFP (agents titulaires seulement).</a:t>
            </a:r>
            <a:r>
              <a:rPr lang="fr-FR" sz="2400">
                <a:solidFill>
                  <a:schemeClr val="accent2"/>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2275</TotalTime>
  <Words>978</Words>
  <Application>Microsoft Office PowerPoint</Application>
  <PresentationFormat>Affichage à l'écran (4:3)</PresentationFormat>
  <Paragraphs>120</Paragraphs>
  <Slides>17</Slides>
  <Notes>2</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Modèle par défaut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II – Les modalités de mise en œuvre</vt:lpstr>
      <vt:lpstr>Diapositive 13</vt:lpstr>
      <vt:lpstr>II – Les modalités de mise en œuvre</vt:lpstr>
      <vt:lpstr>Diapositive 15</vt:lpstr>
      <vt:lpstr>III – Le CET tout au long de l’année</vt:lpstr>
      <vt:lpstr>III – Le CET tout au long de l’année</vt:lpstr>
    </vt:vector>
  </TitlesOfParts>
  <Company>MINISTERE_INTERIEUR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DAPN_SDL_BIM</dc:creator>
  <cp:lastModifiedBy>AdminMI</cp:lastModifiedBy>
  <cp:revision>118</cp:revision>
  <dcterms:created xsi:type="dcterms:W3CDTF">2012-03-08T10:40:32Z</dcterms:created>
  <dcterms:modified xsi:type="dcterms:W3CDTF">2015-12-18T14:55:39Z</dcterms:modified>
</cp:coreProperties>
</file>