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fr-FR"/>
              <a:t>Processu de transmission d'un formulaire compte épargne-temps en administration centrale (campagne d'alimentation 2014)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BF849B2-F46C-4078-87D2-3B42461495A8}" type="datetimeFigureOut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CDAA8C2-B7E7-49B0-91D4-22D1A3F358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fr-FR"/>
              <a:t>Processu de transmission d'un formulaire compte épargne-temps en administration centrale (campagne d'alimentation 2014)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F4E47E3-BFDD-4BB2-85B8-FA2E7F28ABB2}" type="datetimeFigureOut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979E64E-B277-46D4-B583-00DB03629C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124" name="Espace réservé de l'en-tête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/>
              <a:t>Processu de transmission d'un formulaire compte épargne-temps en administration centrale (campagne d'alimentation 2014)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6378-3158-4D70-81FA-D14C81884EDF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3E9A9-492E-431A-BCDF-69EE173EDC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C482F-52C9-4B6E-9C93-690BA947D7C5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AB6-5581-4917-8519-C23964DE4FD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87101-1ECE-48DD-AADD-EB6BF4DB83D8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5F19-A04A-45EB-A39E-D8CC7133B2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35F9-A7B7-4DD8-8BD6-088C4B24A600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1D7B2-2D38-4C3D-AD8D-F5A3C07A23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B0333-9A70-4E45-937F-4C59DCEAC805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36475-B8DF-472E-A373-E0188484C2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34AF6-4EA7-49B3-A0FD-DFEA495E5AF2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F009A-D7AC-4DE9-ACF2-B80C0ED7FB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BFC9-DDC5-4EB6-A00C-6D719F4ED980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E60F4-39A9-47E2-8E5A-DE32593574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01B47-CB2E-404A-BBAE-D6D466ECB182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EDAF-48C3-4653-B771-7CB1F853B7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E8FE5-4A40-4DA9-88C2-61B7B8AF8899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AFECC-FEBF-4128-93C1-422E535248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2EFDC-2A9B-4D77-9E87-9E12091C7477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62BB9-6DF0-424D-AAEA-968C8D55DB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06C05-1AFD-405D-B348-27329BE7AB7B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CC6BF-77A9-4E12-9B42-44FB3BE7C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D69244-E24D-40C5-BEA5-87F14FCEE8DD}" type="datetime1">
              <a:rPr lang="fr-FR"/>
              <a:pPr>
                <a:defRPr/>
              </a:pPr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BAGES - SECTION AFFAIRES GENERALES - PÔLE TEMPS DE TRAVAIL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10F609-48B1-45F0-844B-35E6FAF53B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6375" y="188913"/>
            <a:ext cx="6440488" cy="492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200" b="1" dirty="0" smtClean="0"/>
              <a:t>Processus de transmission d’un formulaire compte épargne-temps en administration centrale (campagne d’alimentation 2015)</a:t>
            </a:r>
          </a:p>
        </p:txBody>
      </p:sp>
      <p:sp>
        <p:nvSpPr>
          <p:cNvPr id="7" name="Ellipse 6"/>
          <p:cNvSpPr/>
          <p:nvPr/>
        </p:nvSpPr>
        <p:spPr>
          <a:xfrm>
            <a:off x="3779838" y="1052513"/>
            <a:ext cx="1871662" cy="792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Chef du service d’affectation (chef de bureau)</a:t>
            </a:r>
          </a:p>
        </p:txBody>
      </p:sp>
      <p:sp>
        <p:nvSpPr>
          <p:cNvPr id="8" name="Ellipse 7"/>
          <p:cNvSpPr/>
          <p:nvPr/>
        </p:nvSpPr>
        <p:spPr>
          <a:xfrm>
            <a:off x="3924300" y="2997200"/>
            <a:ext cx="1584325" cy="935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/>
              <a:t>Référent</a:t>
            </a:r>
            <a:br>
              <a:rPr lang="fr-FR" sz="1200" dirty="0"/>
            </a:br>
            <a:r>
              <a:rPr lang="fr-FR" sz="1200" dirty="0"/>
              <a:t>ressources</a:t>
            </a:r>
            <a:br>
              <a:rPr lang="fr-FR" sz="1200" dirty="0"/>
            </a:br>
            <a:r>
              <a:rPr lang="fr-FR" sz="1200" dirty="0"/>
              <a:t>humaines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500563" y="1916113"/>
            <a:ext cx="0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932363" y="1916113"/>
            <a:ext cx="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AutoShape 3"/>
          <p:cNvSpPr>
            <a:spLocks noChangeArrowheads="1"/>
          </p:cNvSpPr>
          <p:nvPr/>
        </p:nvSpPr>
        <p:spPr bwMode="auto">
          <a:xfrm>
            <a:off x="4356100" y="2420938"/>
            <a:ext cx="261938" cy="236537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900" b="1">
                <a:latin typeface="Calibri" pitchFamily="34" charset="0"/>
              </a:rPr>
              <a:t>1</a:t>
            </a:r>
            <a:endParaRPr lang="fr-FR"/>
          </a:p>
        </p:txBody>
      </p:sp>
      <p:sp>
        <p:nvSpPr>
          <p:cNvPr id="2056" name="ZoneTexte 22"/>
          <p:cNvSpPr txBox="1">
            <a:spLocks noChangeArrowheads="1"/>
          </p:cNvSpPr>
          <p:nvPr/>
        </p:nvSpPr>
        <p:spPr bwMode="auto">
          <a:xfrm rot="-5400000">
            <a:off x="3573463" y="2266950"/>
            <a:ext cx="11525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700">
                <a:latin typeface="Calibri" pitchFamily="34" charset="0"/>
              </a:rPr>
              <a:t>Information d’ouverture de la campagne</a:t>
            </a:r>
          </a:p>
        </p:txBody>
      </p:sp>
      <p:sp>
        <p:nvSpPr>
          <p:cNvPr id="2057" name="Oval 10"/>
          <p:cNvSpPr>
            <a:spLocks noChangeArrowheads="1"/>
          </p:cNvSpPr>
          <p:nvPr/>
        </p:nvSpPr>
        <p:spPr bwMode="auto">
          <a:xfrm>
            <a:off x="4787900" y="2349500"/>
            <a:ext cx="215900" cy="28733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1000" b="1">
                <a:latin typeface="Calibri" pitchFamily="34" charset="0"/>
              </a:rPr>
              <a:t>4</a:t>
            </a: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 rot="5400000">
            <a:off x="4725988" y="2266950"/>
            <a:ext cx="863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700" dirty="0">
                <a:latin typeface="+mn-lt"/>
              </a:rPr>
              <a:t>Transmission après visa</a:t>
            </a:r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>
          <a:xfrm>
            <a:off x="2411413" y="6356350"/>
            <a:ext cx="4681537" cy="365125"/>
          </a:xfrm>
        </p:spPr>
        <p:txBody>
          <a:bodyPr/>
          <a:lstStyle/>
          <a:p>
            <a:pPr>
              <a:defRPr/>
            </a:pPr>
            <a:r>
              <a:rPr lang="fr-FR" sz="1000" dirty="0"/>
              <a:t>BAGES - SECTION </a:t>
            </a:r>
            <a:r>
              <a:rPr lang="fr-FR" sz="1000" dirty="0" smtClean="0"/>
              <a:t>DROIT DES STATUTS ET DES RESSOURCES HUMAINES</a:t>
            </a:r>
            <a:endParaRPr lang="fr-FR" sz="1000" dirty="0"/>
          </a:p>
        </p:txBody>
      </p:sp>
      <p:sp>
        <p:nvSpPr>
          <p:cNvPr id="15" name="Ellipse 14"/>
          <p:cNvSpPr/>
          <p:nvPr/>
        </p:nvSpPr>
        <p:spPr>
          <a:xfrm>
            <a:off x="900113" y="1052513"/>
            <a:ext cx="15843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/>
              <a:t>Agent titulaire d’un CET</a:t>
            </a: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2627313" y="1412875"/>
            <a:ext cx="10810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2555875" y="1700213"/>
            <a:ext cx="1079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Oval 11"/>
          <p:cNvSpPr>
            <a:spLocks noChangeArrowheads="1"/>
          </p:cNvSpPr>
          <p:nvPr/>
        </p:nvSpPr>
        <p:spPr bwMode="auto">
          <a:xfrm>
            <a:off x="3059113" y="1557338"/>
            <a:ext cx="217487" cy="28733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1000" b="1">
                <a:latin typeface="Calibri" pitchFamily="34" charset="0"/>
              </a:rPr>
              <a:t>2</a:t>
            </a: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sp>
        <p:nvSpPr>
          <p:cNvPr id="2064" name="Oval 12"/>
          <p:cNvSpPr>
            <a:spLocks noChangeArrowheads="1"/>
          </p:cNvSpPr>
          <p:nvPr/>
        </p:nvSpPr>
        <p:spPr bwMode="auto">
          <a:xfrm>
            <a:off x="2771775" y="1268413"/>
            <a:ext cx="215900" cy="2889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1000" b="1">
                <a:latin typeface="Calibri" pitchFamily="34" charset="0"/>
              </a:rPr>
              <a:t>3</a:t>
            </a: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2627313" y="1844675"/>
            <a:ext cx="1335087" cy="200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700" dirty="0">
                <a:latin typeface="+mn-lt"/>
              </a:rPr>
              <a:t>Envoi des formulaires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732588" y="3068638"/>
            <a:ext cx="1511300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 smtClean="0"/>
              <a:t>Vérification </a:t>
            </a:r>
            <a:r>
              <a:rPr lang="fr-FR" sz="1100" dirty="0"/>
              <a:t>réglementation CET </a:t>
            </a:r>
            <a:r>
              <a:rPr lang="fr-FR" sz="1100" dirty="0" smtClean="0"/>
              <a:t>et visa formulaire</a:t>
            </a:r>
            <a:endParaRPr lang="fr-FR" sz="1100" dirty="0"/>
          </a:p>
        </p:txBody>
      </p:sp>
      <p:sp>
        <p:nvSpPr>
          <p:cNvPr id="26" name="Flèche droite rayée 25"/>
          <p:cNvSpPr/>
          <p:nvPr/>
        </p:nvSpPr>
        <p:spPr>
          <a:xfrm>
            <a:off x="5795963" y="3500438"/>
            <a:ext cx="792162" cy="460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68" name="Oval 13"/>
          <p:cNvSpPr>
            <a:spLocks noChangeArrowheads="1"/>
          </p:cNvSpPr>
          <p:nvPr/>
        </p:nvSpPr>
        <p:spPr bwMode="auto">
          <a:xfrm>
            <a:off x="6011863" y="3357563"/>
            <a:ext cx="182562" cy="28733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1000" b="1">
                <a:latin typeface="Calibri" pitchFamily="34" charset="0"/>
              </a:rPr>
              <a:t>5</a:t>
            </a:r>
          </a:p>
          <a:p>
            <a:pPr algn="ctr">
              <a:spcAft>
                <a:spcPts val="1000"/>
              </a:spcAft>
            </a:pPr>
            <a:endParaRPr lang="fr-FR" sz="1000" b="1">
              <a:latin typeface="Calibri" pitchFamily="34" charset="0"/>
            </a:endParaRP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 flipH="1" flipV="1">
            <a:off x="4859338" y="4076700"/>
            <a:ext cx="433387" cy="1152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659563" y="5300663"/>
            <a:ext cx="1800225" cy="865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/>
              <a:t>Vérification des droits, mise à jour des compteurs dans le logiciel temps de travail et impression d’écran pour chaque agent concerné</a:t>
            </a:r>
          </a:p>
        </p:txBody>
      </p:sp>
      <p:sp>
        <p:nvSpPr>
          <p:cNvPr id="35" name="Flèche droite rayée 34"/>
          <p:cNvSpPr/>
          <p:nvPr/>
        </p:nvSpPr>
        <p:spPr>
          <a:xfrm>
            <a:off x="5795963" y="5732463"/>
            <a:ext cx="792162" cy="460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3779838" y="5300663"/>
            <a:ext cx="1871662" cy="10086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 smtClean="0"/>
              <a:t>Administrateurs  logiciels </a:t>
            </a:r>
            <a:r>
              <a:rPr lang="fr-FR" sz="1200" dirty="0"/>
              <a:t>temps de travail (Clepsydre et </a:t>
            </a:r>
            <a:r>
              <a:rPr lang="fr-FR" sz="1200" dirty="0" err="1"/>
              <a:t>Octime</a:t>
            </a:r>
            <a:r>
              <a:rPr lang="fr-FR" sz="1200" dirty="0"/>
              <a:t>)</a:t>
            </a:r>
          </a:p>
        </p:txBody>
      </p:sp>
      <p:sp>
        <p:nvSpPr>
          <p:cNvPr id="2073" name="AutoShape 14"/>
          <p:cNvSpPr>
            <a:spLocks noChangeArrowheads="1"/>
          </p:cNvSpPr>
          <p:nvPr/>
        </p:nvSpPr>
        <p:spPr bwMode="auto">
          <a:xfrm>
            <a:off x="6011863" y="5661025"/>
            <a:ext cx="219075" cy="238125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sz="900" b="1">
                <a:latin typeface="Calibri" pitchFamily="34" charset="0"/>
              </a:rPr>
              <a:t>7</a:t>
            </a:r>
          </a:p>
          <a:p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 rot="16200000">
            <a:off x="3725863" y="4491037"/>
            <a:ext cx="882650" cy="200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700" dirty="0">
                <a:latin typeface="+mn-lt"/>
              </a:rPr>
              <a:t>Transmission copie</a:t>
            </a:r>
          </a:p>
        </p:txBody>
      </p:sp>
      <p:cxnSp>
        <p:nvCxnSpPr>
          <p:cNvPr id="42" name="Connecteur droit avec flèche 41"/>
          <p:cNvCxnSpPr/>
          <p:nvPr/>
        </p:nvCxnSpPr>
        <p:spPr>
          <a:xfrm>
            <a:off x="4427538" y="4076700"/>
            <a:ext cx="0" cy="1081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 rot="4060903">
            <a:off x="4812507" y="4457234"/>
            <a:ext cx="1366838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700" dirty="0">
                <a:latin typeface="+mn-lt"/>
              </a:rPr>
              <a:t>Transmission de l’impression d’écran conservée par le référent </a:t>
            </a:r>
            <a:r>
              <a:rPr lang="fr-FR" sz="700" dirty="0" smtClean="0">
                <a:latin typeface="+mn-lt"/>
              </a:rPr>
              <a:t>RH avec la copie du formulaire</a:t>
            </a:r>
          </a:p>
        </p:txBody>
      </p:sp>
      <p:sp>
        <p:nvSpPr>
          <p:cNvPr id="2077" name="AutoShape 15"/>
          <p:cNvSpPr>
            <a:spLocks noChangeArrowheads="1"/>
          </p:cNvSpPr>
          <p:nvPr/>
        </p:nvSpPr>
        <p:spPr bwMode="auto">
          <a:xfrm>
            <a:off x="4284663" y="4581525"/>
            <a:ext cx="230187" cy="311150"/>
          </a:xfrm>
          <a:prstGeom prst="flowChartConnector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fr-FR" sz="900" b="1">
                <a:latin typeface="Calibri" pitchFamily="34" charset="0"/>
              </a:rPr>
              <a:t>6</a:t>
            </a:r>
          </a:p>
          <a:p>
            <a:endParaRPr lang="fr-FR"/>
          </a:p>
        </p:txBody>
      </p:sp>
      <p:sp>
        <p:nvSpPr>
          <p:cNvPr id="2078" name="Oval 16"/>
          <p:cNvSpPr>
            <a:spLocks noChangeArrowheads="1"/>
          </p:cNvSpPr>
          <p:nvPr/>
        </p:nvSpPr>
        <p:spPr bwMode="auto">
          <a:xfrm>
            <a:off x="5076825" y="4797425"/>
            <a:ext cx="220663" cy="3159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1000" b="1">
                <a:latin typeface="Calibri" pitchFamily="34" charset="0"/>
              </a:rPr>
              <a:t>8</a:t>
            </a: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827088" y="5373688"/>
            <a:ext cx="1800225" cy="86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/>
              <a:t>BPA ou BPTS selon </a:t>
            </a:r>
            <a:r>
              <a:rPr lang="fr-FR" sz="1200" dirty="0" smtClean="0"/>
              <a:t>corps </a:t>
            </a:r>
            <a:r>
              <a:rPr lang="fr-FR" sz="1200" dirty="0"/>
              <a:t>de l’agent </a:t>
            </a:r>
            <a:r>
              <a:rPr lang="fr-FR" sz="1200"/>
              <a:t>ou </a:t>
            </a:r>
            <a:r>
              <a:rPr lang="fr-FR" sz="1200" smtClean="0"/>
              <a:t>BPCIV (GN)</a:t>
            </a:r>
            <a:endParaRPr lang="fr-FR" sz="1200" dirty="0"/>
          </a:p>
        </p:txBody>
      </p:sp>
      <p:cxnSp>
        <p:nvCxnSpPr>
          <p:cNvPr id="52" name="Connecteur droit avec flèche 51"/>
          <p:cNvCxnSpPr/>
          <p:nvPr/>
        </p:nvCxnSpPr>
        <p:spPr>
          <a:xfrm flipH="1">
            <a:off x="2051050" y="3789363"/>
            <a:ext cx="1728788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 rot="19251088">
            <a:off x="2492925" y="3995837"/>
            <a:ext cx="1167306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700" dirty="0">
                <a:latin typeface="+mn-lt"/>
              </a:rPr>
              <a:t>Transmission </a:t>
            </a:r>
            <a:r>
              <a:rPr lang="fr-FR" sz="700" dirty="0" smtClean="0">
                <a:latin typeface="+mn-lt"/>
              </a:rPr>
              <a:t>original avec </a:t>
            </a:r>
            <a:br>
              <a:rPr lang="fr-FR" sz="700" dirty="0" smtClean="0">
                <a:latin typeface="+mn-lt"/>
              </a:rPr>
            </a:br>
            <a:r>
              <a:rPr lang="fr-FR" sz="700" dirty="0" smtClean="0">
                <a:latin typeface="+mn-lt"/>
              </a:rPr>
              <a:t>copie d’écran logiciel TT</a:t>
            </a:r>
          </a:p>
        </p:txBody>
      </p:sp>
      <p:sp>
        <p:nvSpPr>
          <p:cNvPr id="2082" name="Oval 17"/>
          <p:cNvSpPr>
            <a:spLocks noChangeArrowheads="1"/>
          </p:cNvSpPr>
          <p:nvPr/>
        </p:nvSpPr>
        <p:spPr bwMode="auto">
          <a:xfrm>
            <a:off x="2411413" y="4652963"/>
            <a:ext cx="228600" cy="29368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800" b="1">
                <a:latin typeface="Calibri" pitchFamily="34" charset="0"/>
              </a:rPr>
              <a:t>9</a:t>
            </a:r>
          </a:p>
          <a:p>
            <a:pPr algn="ctr">
              <a:spcAft>
                <a:spcPts val="1000"/>
              </a:spcAft>
            </a:pPr>
            <a:endParaRPr lang="fr-FR" sz="1000" b="1">
              <a:latin typeface="Calibri" pitchFamily="34" charset="0"/>
            </a:endParaRP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  <p:sp>
        <p:nvSpPr>
          <p:cNvPr id="62" name="Rectangle 61"/>
          <p:cNvSpPr/>
          <p:nvPr/>
        </p:nvSpPr>
        <p:spPr>
          <a:xfrm>
            <a:off x="971550" y="3068638"/>
            <a:ext cx="158432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/>
              <a:t>Fiabilisation dans Dialogue (au plus tard le 31 mars </a:t>
            </a:r>
            <a:r>
              <a:rPr lang="fr-FR" sz="1100" dirty="0" smtClean="0"/>
              <a:t>2016) </a:t>
            </a:r>
            <a:r>
              <a:rPr lang="fr-FR" sz="1100" dirty="0"/>
              <a:t>et archivage formulaire au dossier de l’agent</a:t>
            </a:r>
          </a:p>
        </p:txBody>
      </p:sp>
      <p:sp>
        <p:nvSpPr>
          <p:cNvPr id="63" name="Flèche droite rayée 62"/>
          <p:cNvSpPr/>
          <p:nvPr/>
        </p:nvSpPr>
        <p:spPr>
          <a:xfrm rot="16200000">
            <a:off x="1318418" y="4666457"/>
            <a:ext cx="792163" cy="4445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85" name="Oval 18"/>
          <p:cNvSpPr>
            <a:spLocks noChangeArrowheads="1"/>
          </p:cNvSpPr>
          <p:nvPr/>
        </p:nvSpPr>
        <p:spPr bwMode="auto">
          <a:xfrm>
            <a:off x="1476375" y="4724400"/>
            <a:ext cx="431800" cy="23971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r>
              <a:rPr lang="fr-FR" sz="800" b="1">
                <a:latin typeface="Calibri" pitchFamily="34" charset="0"/>
              </a:rPr>
              <a:t>10</a:t>
            </a:r>
            <a:endParaRPr lang="fr-FR" sz="8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0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fr-FR" sz="1200" b="1">
              <a:latin typeface="Times New Roman" pitchFamily="18" charset="0"/>
            </a:endParaRPr>
          </a:p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163</Words>
  <Application>Microsoft Office PowerPoint</Application>
  <PresentationFormat>Affichage à l'écran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AdminMI</dc:creator>
  <cp:lastModifiedBy>AdminMI</cp:lastModifiedBy>
  <cp:revision>44</cp:revision>
  <dcterms:created xsi:type="dcterms:W3CDTF">2014-11-25T10:25:49Z</dcterms:created>
  <dcterms:modified xsi:type="dcterms:W3CDTF">2015-12-17T15:59:55Z</dcterms:modified>
</cp:coreProperties>
</file>